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7" r:id="rId3"/>
    <p:sldId id="281" r:id="rId4"/>
    <p:sldId id="278" r:id="rId5"/>
    <p:sldId id="279" r:id="rId6"/>
    <p:sldId id="283" r:id="rId7"/>
    <p:sldId id="258" r:id="rId8"/>
    <p:sldId id="271" r:id="rId9"/>
    <p:sldId id="259" r:id="rId10"/>
    <p:sldId id="272" r:id="rId11"/>
    <p:sldId id="261" r:id="rId12"/>
    <p:sldId id="273" r:id="rId13"/>
    <p:sldId id="260" r:id="rId14"/>
    <p:sldId id="268" r:id="rId15"/>
    <p:sldId id="262" r:id="rId16"/>
    <p:sldId id="277" r:id="rId17"/>
    <p:sldId id="263" r:id="rId18"/>
    <p:sldId id="274" r:id="rId19"/>
    <p:sldId id="264" r:id="rId20"/>
    <p:sldId id="269" r:id="rId21"/>
    <p:sldId id="265" r:id="rId22"/>
    <p:sldId id="275" r:id="rId23"/>
    <p:sldId id="266" r:id="rId24"/>
    <p:sldId id="276" r:id="rId25"/>
    <p:sldId id="267" r:id="rId26"/>
    <p:sldId id="270" r:id="rId27"/>
    <p:sldId id="28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6" autoAdjust="0"/>
    <p:restoredTop sz="90618" autoAdjust="0"/>
  </p:normalViewPr>
  <p:slideViewPr>
    <p:cSldViewPr snapToGrid="0">
      <p:cViewPr varScale="1">
        <p:scale>
          <a:sx n="80" d="100"/>
          <a:sy n="80" d="100"/>
        </p:scale>
        <p:origin x="48" y="19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91B869-F8BB-4305-B02C-71693B6A992B}"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E3947F-721F-4D6B-A5A0-6EC970482C20}" type="slidenum">
              <a:rPr lang="en-IN" smtClean="0"/>
              <a:t>‹#›</a:t>
            </a:fld>
            <a:endParaRPr lang="en-IN"/>
          </a:p>
        </p:txBody>
      </p:sp>
    </p:spTree>
    <p:extLst>
      <p:ext uri="{BB962C8B-B14F-4D97-AF65-F5344CB8AC3E}">
        <p14:creationId xmlns:p14="http://schemas.microsoft.com/office/powerpoint/2010/main" val="1667225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91B869-F8BB-4305-B02C-71693B6A992B}" type="datetimeFigureOut">
              <a:rPr lang="en-IN" smtClean="0"/>
              <a:t>23-07-2024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E3947F-721F-4D6B-A5A0-6EC970482C20}" type="slidenum">
              <a:rPr lang="en-IN" smtClean="0"/>
              <a:t>‹#›</a:t>
            </a:fld>
            <a:endParaRPr lang="en-IN"/>
          </a:p>
        </p:txBody>
      </p:sp>
    </p:spTree>
    <p:extLst>
      <p:ext uri="{BB962C8B-B14F-4D97-AF65-F5344CB8AC3E}">
        <p14:creationId xmlns:p14="http://schemas.microsoft.com/office/powerpoint/2010/main" val="162772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C91B869-F8BB-4305-B02C-71693B6A992B}"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E3947F-721F-4D6B-A5A0-6EC970482C20}" type="slidenum">
              <a:rPr lang="en-IN" smtClean="0"/>
              <a:t>‹#›</a:t>
            </a:fld>
            <a:endParaRPr lang="en-IN"/>
          </a:p>
        </p:txBody>
      </p:sp>
    </p:spTree>
    <p:extLst>
      <p:ext uri="{BB962C8B-B14F-4D97-AF65-F5344CB8AC3E}">
        <p14:creationId xmlns:p14="http://schemas.microsoft.com/office/powerpoint/2010/main" val="4028694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C91B869-F8BB-4305-B02C-71693B6A992B}"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E3947F-721F-4D6B-A5A0-6EC970482C20}"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201572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91B869-F8BB-4305-B02C-71693B6A992B}"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E3947F-721F-4D6B-A5A0-6EC970482C20}" type="slidenum">
              <a:rPr lang="en-IN" smtClean="0"/>
              <a:t>‹#›</a:t>
            </a:fld>
            <a:endParaRPr lang="en-IN"/>
          </a:p>
        </p:txBody>
      </p:sp>
    </p:spTree>
    <p:extLst>
      <p:ext uri="{BB962C8B-B14F-4D97-AF65-F5344CB8AC3E}">
        <p14:creationId xmlns:p14="http://schemas.microsoft.com/office/powerpoint/2010/main" val="1104403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C91B869-F8BB-4305-B02C-71693B6A992B}" type="datetimeFigureOut">
              <a:rPr lang="en-IN" smtClean="0"/>
              <a:t>23-07-2024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E3947F-721F-4D6B-A5A0-6EC970482C20}" type="slidenum">
              <a:rPr lang="en-IN" smtClean="0"/>
              <a:t>‹#›</a:t>
            </a:fld>
            <a:endParaRPr lang="en-IN"/>
          </a:p>
        </p:txBody>
      </p:sp>
    </p:spTree>
    <p:extLst>
      <p:ext uri="{BB962C8B-B14F-4D97-AF65-F5344CB8AC3E}">
        <p14:creationId xmlns:p14="http://schemas.microsoft.com/office/powerpoint/2010/main" val="7341078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C91B869-F8BB-4305-B02C-71693B6A992B}" type="datetimeFigureOut">
              <a:rPr lang="en-IN" smtClean="0"/>
              <a:t>23-07-2024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E3947F-721F-4D6B-A5A0-6EC970482C20}" type="slidenum">
              <a:rPr lang="en-IN" smtClean="0"/>
              <a:t>‹#›</a:t>
            </a:fld>
            <a:endParaRPr lang="en-IN"/>
          </a:p>
        </p:txBody>
      </p:sp>
    </p:spTree>
    <p:extLst>
      <p:ext uri="{BB962C8B-B14F-4D97-AF65-F5344CB8AC3E}">
        <p14:creationId xmlns:p14="http://schemas.microsoft.com/office/powerpoint/2010/main" val="243995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91B869-F8BB-4305-B02C-71693B6A992B}"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E3947F-721F-4D6B-A5A0-6EC970482C20}" type="slidenum">
              <a:rPr lang="en-IN" smtClean="0"/>
              <a:t>‹#›</a:t>
            </a:fld>
            <a:endParaRPr lang="en-IN"/>
          </a:p>
        </p:txBody>
      </p:sp>
    </p:spTree>
    <p:extLst>
      <p:ext uri="{BB962C8B-B14F-4D97-AF65-F5344CB8AC3E}">
        <p14:creationId xmlns:p14="http://schemas.microsoft.com/office/powerpoint/2010/main" val="5941256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91B869-F8BB-4305-B02C-71693B6A992B}"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E3947F-721F-4D6B-A5A0-6EC970482C20}" type="slidenum">
              <a:rPr lang="en-IN" smtClean="0"/>
              <a:t>‹#›</a:t>
            </a:fld>
            <a:endParaRPr lang="en-IN"/>
          </a:p>
        </p:txBody>
      </p:sp>
    </p:spTree>
    <p:extLst>
      <p:ext uri="{BB962C8B-B14F-4D97-AF65-F5344CB8AC3E}">
        <p14:creationId xmlns:p14="http://schemas.microsoft.com/office/powerpoint/2010/main" val="1580353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C91B869-F8BB-4305-B02C-71693B6A992B}"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E3947F-721F-4D6B-A5A0-6EC970482C20}" type="slidenum">
              <a:rPr lang="en-IN" smtClean="0"/>
              <a:t>‹#›</a:t>
            </a:fld>
            <a:endParaRPr lang="en-IN"/>
          </a:p>
        </p:txBody>
      </p:sp>
    </p:spTree>
    <p:extLst>
      <p:ext uri="{BB962C8B-B14F-4D97-AF65-F5344CB8AC3E}">
        <p14:creationId xmlns:p14="http://schemas.microsoft.com/office/powerpoint/2010/main" val="1645038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91B869-F8BB-4305-B02C-71693B6A992B}" type="datetimeFigureOut">
              <a:rPr lang="en-IN" smtClean="0"/>
              <a:t>23-07-2024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E3947F-721F-4D6B-A5A0-6EC970482C20}" type="slidenum">
              <a:rPr lang="en-IN" smtClean="0"/>
              <a:t>‹#›</a:t>
            </a:fld>
            <a:endParaRPr lang="en-IN"/>
          </a:p>
        </p:txBody>
      </p:sp>
    </p:spTree>
    <p:extLst>
      <p:ext uri="{BB962C8B-B14F-4D97-AF65-F5344CB8AC3E}">
        <p14:creationId xmlns:p14="http://schemas.microsoft.com/office/powerpoint/2010/main" val="4191386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91B869-F8BB-4305-B02C-71693B6A992B}" type="datetimeFigureOut">
              <a:rPr lang="en-IN" smtClean="0"/>
              <a:t>23-07-2024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E3947F-721F-4D6B-A5A0-6EC970482C20}" type="slidenum">
              <a:rPr lang="en-IN" smtClean="0"/>
              <a:t>‹#›</a:t>
            </a:fld>
            <a:endParaRPr lang="en-IN"/>
          </a:p>
        </p:txBody>
      </p:sp>
    </p:spTree>
    <p:extLst>
      <p:ext uri="{BB962C8B-B14F-4D97-AF65-F5344CB8AC3E}">
        <p14:creationId xmlns:p14="http://schemas.microsoft.com/office/powerpoint/2010/main" val="329645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91B869-F8BB-4305-B02C-71693B6A992B}" type="datetimeFigureOut">
              <a:rPr lang="en-IN" smtClean="0"/>
              <a:t>23-07-2024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FE3947F-721F-4D6B-A5A0-6EC970482C20}" type="slidenum">
              <a:rPr lang="en-IN" smtClean="0"/>
              <a:t>‹#›</a:t>
            </a:fld>
            <a:endParaRPr lang="en-IN"/>
          </a:p>
        </p:txBody>
      </p:sp>
    </p:spTree>
    <p:extLst>
      <p:ext uri="{BB962C8B-B14F-4D97-AF65-F5344CB8AC3E}">
        <p14:creationId xmlns:p14="http://schemas.microsoft.com/office/powerpoint/2010/main" val="1822307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C91B869-F8BB-4305-B02C-71693B6A992B}" type="datetimeFigureOut">
              <a:rPr lang="en-IN" smtClean="0"/>
              <a:t>23-07-2024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0FE3947F-721F-4D6B-A5A0-6EC970482C20}" type="slidenum">
              <a:rPr lang="en-IN" smtClean="0"/>
              <a:t>‹#›</a:t>
            </a:fld>
            <a:endParaRPr lang="en-IN"/>
          </a:p>
        </p:txBody>
      </p:sp>
    </p:spTree>
    <p:extLst>
      <p:ext uri="{BB962C8B-B14F-4D97-AF65-F5344CB8AC3E}">
        <p14:creationId xmlns:p14="http://schemas.microsoft.com/office/powerpoint/2010/main" val="935660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C91B869-F8BB-4305-B02C-71693B6A992B}" type="datetimeFigureOut">
              <a:rPr lang="en-IN" smtClean="0"/>
              <a:t>23-07-2024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0FE3947F-721F-4D6B-A5A0-6EC970482C20}" type="slidenum">
              <a:rPr lang="en-IN" smtClean="0"/>
              <a:t>‹#›</a:t>
            </a:fld>
            <a:endParaRPr lang="en-IN"/>
          </a:p>
        </p:txBody>
      </p:sp>
    </p:spTree>
    <p:extLst>
      <p:ext uri="{BB962C8B-B14F-4D97-AF65-F5344CB8AC3E}">
        <p14:creationId xmlns:p14="http://schemas.microsoft.com/office/powerpoint/2010/main" val="2724353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C91B869-F8BB-4305-B02C-71693B6A992B}" type="datetimeFigureOut">
              <a:rPr lang="en-IN" smtClean="0"/>
              <a:t>23-07-2024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0FE3947F-721F-4D6B-A5A0-6EC970482C20}" type="slidenum">
              <a:rPr lang="en-IN" smtClean="0"/>
              <a:t>‹#›</a:t>
            </a:fld>
            <a:endParaRPr lang="en-IN"/>
          </a:p>
        </p:txBody>
      </p:sp>
    </p:spTree>
    <p:extLst>
      <p:ext uri="{BB962C8B-B14F-4D97-AF65-F5344CB8AC3E}">
        <p14:creationId xmlns:p14="http://schemas.microsoft.com/office/powerpoint/2010/main" val="397760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91B869-F8BB-4305-B02C-71693B6A992B}" type="datetimeFigureOut">
              <a:rPr lang="en-IN" smtClean="0"/>
              <a:t>23-07-2024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E3947F-721F-4D6B-A5A0-6EC970482C20}" type="slidenum">
              <a:rPr lang="en-IN" smtClean="0"/>
              <a:t>‹#›</a:t>
            </a:fld>
            <a:endParaRPr lang="en-IN"/>
          </a:p>
        </p:txBody>
      </p:sp>
    </p:spTree>
    <p:extLst>
      <p:ext uri="{BB962C8B-B14F-4D97-AF65-F5344CB8AC3E}">
        <p14:creationId xmlns:p14="http://schemas.microsoft.com/office/powerpoint/2010/main" val="2570299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C91B869-F8BB-4305-B02C-71693B6A992B}" type="datetimeFigureOut">
              <a:rPr lang="en-IN" smtClean="0"/>
              <a:t>23-07-2024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FE3947F-721F-4D6B-A5A0-6EC970482C20}" type="slidenum">
              <a:rPr lang="en-IN" smtClean="0"/>
              <a:t>‹#›</a:t>
            </a:fld>
            <a:endParaRPr lang="en-IN"/>
          </a:p>
        </p:txBody>
      </p:sp>
    </p:spTree>
    <p:extLst>
      <p:ext uri="{BB962C8B-B14F-4D97-AF65-F5344CB8AC3E}">
        <p14:creationId xmlns:p14="http://schemas.microsoft.com/office/powerpoint/2010/main" val="4289527772"/>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mp"/><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image" Target="../media/image24.tmp"/></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mp"/><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0.tmp"/><Relationship Id="rId7" Type="http://schemas.openxmlformats.org/officeDocument/2006/relationships/image" Target="../media/image7.png"/><Relationship Id="rId2" Type="http://schemas.openxmlformats.org/officeDocument/2006/relationships/image" Target="../media/image29.tmp"/><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tmp"/><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mp"/><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9.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tmp"/><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2.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6.png"/><Relationship Id="rId4" Type="http://schemas.openxmlformats.org/officeDocument/2006/relationships/image" Target="../media/image45.tmp"/></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7.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tmp"/><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mp"/><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5401-03C2-4190-A38C-BD977515317A}"/>
              </a:ext>
            </a:extLst>
          </p:cNvPr>
          <p:cNvSpPr>
            <a:spLocks noGrp="1"/>
          </p:cNvSpPr>
          <p:nvPr>
            <p:ph type="ctrTitle"/>
          </p:nvPr>
        </p:nvSpPr>
        <p:spPr>
          <a:xfrm>
            <a:off x="1" y="95251"/>
            <a:ext cx="10467974" cy="3562350"/>
          </a:xfrm>
        </p:spPr>
        <p:txBody>
          <a:bodyPr>
            <a:normAutofit fontScale="90000"/>
          </a:bodyPr>
          <a:lstStyle/>
          <a:p>
            <a:br>
              <a:rPr lang="en-US" sz="4800" b="1" cap="none" spc="50">
                <a:ln w="0"/>
                <a:solidFill>
                  <a:schemeClr val="bg2"/>
                </a:solidFill>
                <a:effectLst>
                  <a:innerShdw blurRad="63500" dist="50800" dir="13500000">
                    <a:srgbClr val="000000">
                      <a:alpha val="50000"/>
                    </a:srgbClr>
                  </a:innerShdw>
                </a:effectLst>
              </a:rPr>
            </a:br>
            <a:br>
              <a:rPr lang="en-US" sz="4800" b="1" cap="none" spc="50">
                <a:ln w="0"/>
                <a:solidFill>
                  <a:schemeClr val="bg2"/>
                </a:solidFill>
                <a:effectLst>
                  <a:innerShdw blurRad="63500" dist="50800" dir="13500000">
                    <a:srgbClr val="000000">
                      <a:alpha val="50000"/>
                    </a:srgbClr>
                  </a:innerShdw>
                </a:effectLst>
              </a:rPr>
            </a:br>
            <a:br>
              <a:rPr lang="en-US" sz="4800" b="1" cap="none" spc="50">
                <a:ln w="0"/>
                <a:solidFill>
                  <a:schemeClr val="bg2"/>
                </a:solidFill>
                <a:effectLst>
                  <a:innerShdw blurRad="63500" dist="50800" dir="13500000">
                    <a:srgbClr val="000000">
                      <a:alpha val="50000"/>
                    </a:srgbClr>
                  </a:innerShdw>
                </a:effectLst>
              </a:rPr>
            </a:br>
            <a:br>
              <a:rPr lang="en-US" sz="4800" b="1" cap="none" spc="50">
                <a:ln w="0"/>
                <a:solidFill>
                  <a:schemeClr val="bg2"/>
                </a:solidFill>
                <a:effectLst>
                  <a:innerShdw blurRad="63500" dist="50800" dir="13500000">
                    <a:srgbClr val="000000">
                      <a:alpha val="50000"/>
                    </a:srgbClr>
                  </a:innerShdw>
                </a:effectLst>
              </a:rPr>
            </a:br>
            <a:endParaRPr lang="en-IN"/>
          </a:p>
        </p:txBody>
      </p:sp>
      <p:sp>
        <p:nvSpPr>
          <p:cNvPr id="3" name="Subtitle 2">
            <a:extLst>
              <a:ext uri="{FF2B5EF4-FFF2-40B4-BE49-F238E27FC236}">
                <a16:creationId xmlns:a16="http://schemas.microsoft.com/office/drawing/2014/main" id="{96FB5EFB-55A8-41BC-B19C-7A9381A786BE}"/>
              </a:ext>
            </a:extLst>
          </p:cNvPr>
          <p:cNvSpPr>
            <a:spLocks noGrp="1"/>
          </p:cNvSpPr>
          <p:nvPr>
            <p:ph type="subTitle" idx="1"/>
          </p:nvPr>
        </p:nvSpPr>
        <p:spPr>
          <a:xfrm>
            <a:off x="2495549" y="6267451"/>
            <a:ext cx="5334001" cy="590549"/>
          </a:xfrm>
        </p:spPr>
        <p:txBody>
          <a:bodyPr>
            <a:normAutofit fontScale="85000" lnSpcReduction="10000"/>
          </a:bodyPr>
          <a:lstStyle/>
          <a:p>
            <a:r>
              <a:rPr lang="en-IN" sz="2800">
                <a:solidFill>
                  <a:schemeClr val="bg1"/>
                </a:solidFill>
              </a:rPr>
              <a:t>Presented by – Prachi sharma</a:t>
            </a:r>
          </a:p>
        </p:txBody>
      </p:sp>
      <p:pic>
        <p:nvPicPr>
          <p:cNvPr id="8" name="Picture 7">
            <a:extLst>
              <a:ext uri="{FF2B5EF4-FFF2-40B4-BE49-F238E27FC236}">
                <a16:creationId xmlns:a16="http://schemas.microsoft.com/office/drawing/2014/main" id="{49D60CB8-24B6-4693-BDD6-6F7F02101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2249" y="-66675"/>
            <a:ext cx="1809751" cy="1485900"/>
          </a:xfrm>
          <a:prstGeom prst="rect">
            <a:avLst/>
          </a:prstGeom>
        </p:spPr>
      </p:pic>
      <p:pic>
        <p:nvPicPr>
          <p:cNvPr id="10" name="Picture 9">
            <a:extLst>
              <a:ext uri="{FF2B5EF4-FFF2-40B4-BE49-F238E27FC236}">
                <a16:creationId xmlns:a16="http://schemas.microsoft.com/office/drawing/2014/main" id="{8CA1ADF9-F945-4D5D-94A9-AC75E891C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4" y="109538"/>
            <a:ext cx="1725613" cy="1133474"/>
          </a:xfrm>
          <a:prstGeom prst="rect">
            <a:avLst/>
          </a:prstGeom>
        </p:spPr>
      </p:pic>
      <p:sp>
        <p:nvSpPr>
          <p:cNvPr id="13" name="TextBox 12">
            <a:extLst>
              <a:ext uri="{FF2B5EF4-FFF2-40B4-BE49-F238E27FC236}">
                <a16:creationId xmlns:a16="http://schemas.microsoft.com/office/drawing/2014/main" id="{43F0627D-C88A-4928-BA99-49F8F17939AB}"/>
              </a:ext>
            </a:extLst>
          </p:cNvPr>
          <p:cNvSpPr txBox="1"/>
          <p:nvPr/>
        </p:nvSpPr>
        <p:spPr>
          <a:xfrm>
            <a:off x="579437" y="2667928"/>
            <a:ext cx="6105524" cy="1754326"/>
          </a:xfrm>
          <a:prstGeom prst="rect">
            <a:avLst/>
          </a:prstGeom>
          <a:noFill/>
        </p:spPr>
        <p:txBody>
          <a:bodyPr wrap="square">
            <a:spAutoFit/>
          </a:bodyPr>
          <a:lstStyle/>
          <a:p>
            <a:pPr algn="ctr"/>
            <a:r>
              <a:rPr lang="en-US" sz="3600" b="1" cap="none" spc="50">
                <a:ln w="0"/>
                <a:solidFill>
                  <a:schemeClr val="bg1"/>
                </a:solidFill>
                <a:effectLst>
                  <a:innerShdw blurRad="63500" dist="50800" dir="13500000">
                    <a:srgbClr val="000000">
                      <a:alpha val="50000"/>
                    </a:srgbClr>
                  </a:innerShdw>
                </a:effectLst>
              </a:rPr>
              <a:t>AtliQ </a:t>
            </a:r>
          </a:p>
          <a:p>
            <a:pPr algn="ctr"/>
            <a:r>
              <a:rPr lang="en-US" sz="3600" b="1" cap="none" spc="50">
                <a:ln w="0"/>
                <a:solidFill>
                  <a:schemeClr val="bg1"/>
                </a:solidFill>
                <a:effectLst>
                  <a:innerShdw blurRad="63500" dist="50800" dir="13500000">
                    <a:srgbClr val="000000">
                      <a:alpha val="50000"/>
                    </a:srgbClr>
                  </a:innerShdw>
                </a:effectLst>
              </a:rPr>
              <a:t>Consumer Goods </a:t>
            </a:r>
          </a:p>
          <a:p>
            <a:pPr algn="ctr"/>
            <a:r>
              <a:rPr lang="en-US" sz="3600" b="1" cap="none" spc="50">
                <a:ln w="0"/>
                <a:solidFill>
                  <a:schemeClr val="bg1"/>
                </a:solidFill>
                <a:effectLst>
                  <a:innerShdw blurRad="63500" dist="50800" dir="13500000">
                    <a:srgbClr val="000000">
                      <a:alpha val="50000"/>
                    </a:srgbClr>
                  </a:innerShdw>
                </a:effectLst>
              </a:rPr>
              <a:t>AD- </a:t>
            </a:r>
            <a:r>
              <a:rPr lang="en-US" sz="3600" b="1" spc="50">
                <a:ln w="0"/>
                <a:solidFill>
                  <a:schemeClr val="bg1"/>
                </a:solidFill>
                <a:effectLst>
                  <a:innerShdw blurRad="63500" dist="50800" dir="13500000">
                    <a:srgbClr val="000000">
                      <a:alpha val="50000"/>
                    </a:srgbClr>
                  </a:innerShdw>
                </a:effectLst>
              </a:rPr>
              <a:t>H</a:t>
            </a:r>
            <a:r>
              <a:rPr lang="en-US" sz="3600" b="1" cap="none" spc="50">
                <a:ln w="0"/>
                <a:solidFill>
                  <a:schemeClr val="bg1"/>
                </a:solidFill>
                <a:effectLst>
                  <a:innerShdw blurRad="63500" dist="50800" dir="13500000">
                    <a:srgbClr val="000000">
                      <a:alpha val="50000"/>
                    </a:srgbClr>
                  </a:innerShdw>
                </a:effectLst>
              </a:rPr>
              <a:t>oc Analysis</a:t>
            </a:r>
          </a:p>
        </p:txBody>
      </p:sp>
      <p:pic>
        <p:nvPicPr>
          <p:cNvPr id="15" name="Picture 14">
            <a:extLst>
              <a:ext uri="{FF2B5EF4-FFF2-40B4-BE49-F238E27FC236}">
                <a16:creationId xmlns:a16="http://schemas.microsoft.com/office/drawing/2014/main" id="{CA072D8D-A442-48D5-8CCB-A95B234C21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7762" y="1419226"/>
            <a:ext cx="5583238" cy="3431992"/>
          </a:xfrm>
          <a:prstGeom prst="rect">
            <a:avLst/>
          </a:prstGeom>
        </p:spPr>
      </p:pic>
      <p:sp>
        <p:nvSpPr>
          <p:cNvPr id="16" name="TextBox 15">
            <a:extLst>
              <a:ext uri="{FF2B5EF4-FFF2-40B4-BE49-F238E27FC236}">
                <a16:creationId xmlns:a16="http://schemas.microsoft.com/office/drawing/2014/main" id="{E3973CAA-EC4E-4469-90F5-27963DAE2618}"/>
              </a:ext>
            </a:extLst>
          </p:cNvPr>
          <p:cNvSpPr txBox="1"/>
          <p:nvPr/>
        </p:nvSpPr>
        <p:spPr>
          <a:xfrm>
            <a:off x="1666875" y="1566524"/>
            <a:ext cx="3888276" cy="954107"/>
          </a:xfrm>
          <a:prstGeom prst="rect">
            <a:avLst/>
          </a:prstGeom>
          <a:noFill/>
        </p:spPr>
        <p:txBody>
          <a:bodyPr wrap="square" rtlCol="0">
            <a:spAutoFit/>
          </a:bodyPr>
          <a:lstStyle/>
          <a:p>
            <a:r>
              <a:rPr lang="en-IN" sz="2800" b="1">
                <a:solidFill>
                  <a:schemeClr val="bg1"/>
                </a:solidFill>
              </a:rPr>
              <a:t>Code Basics </a:t>
            </a:r>
          </a:p>
          <a:p>
            <a:r>
              <a:rPr lang="en-IN" sz="2800" b="1">
                <a:solidFill>
                  <a:schemeClr val="bg1"/>
                </a:solidFill>
              </a:rPr>
              <a:t>Resume Challenge 4</a:t>
            </a:r>
          </a:p>
        </p:txBody>
      </p:sp>
      <p:sp>
        <p:nvSpPr>
          <p:cNvPr id="17" name="TextBox 16">
            <a:extLst>
              <a:ext uri="{FF2B5EF4-FFF2-40B4-BE49-F238E27FC236}">
                <a16:creationId xmlns:a16="http://schemas.microsoft.com/office/drawing/2014/main" id="{F9DBCDF4-6E57-4905-AB8A-33E52DA0562A}"/>
              </a:ext>
            </a:extLst>
          </p:cNvPr>
          <p:cNvSpPr txBox="1"/>
          <p:nvPr/>
        </p:nvSpPr>
        <p:spPr>
          <a:xfrm>
            <a:off x="1848077" y="999388"/>
            <a:ext cx="2042547" cy="400110"/>
          </a:xfrm>
          <a:prstGeom prst="rect">
            <a:avLst/>
          </a:prstGeom>
          <a:noFill/>
        </p:spPr>
        <p:txBody>
          <a:bodyPr wrap="none" rtlCol="0">
            <a:spAutoFit/>
          </a:bodyPr>
          <a:lstStyle/>
          <a:p>
            <a:r>
              <a:rPr lang="en-IN" sz="2000">
                <a:solidFill>
                  <a:schemeClr val="bg1"/>
                </a:solidFill>
              </a:rPr>
              <a:t>Atliq Hardware</a:t>
            </a:r>
          </a:p>
        </p:txBody>
      </p:sp>
    </p:spTree>
    <p:extLst>
      <p:ext uri="{BB962C8B-B14F-4D97-AF65-F5344CB8AC3E}">
        <p14:creationId xmlns:p14="http://schemas.microsoft.com/office/powerpoint/2010/main" val="1859698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396F8E-78B5-44CC-B370-6D3680C38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7791" y="1901499"/>
            <a:ext cx="5518306" cy="4103304"/>
          </a:xfrm>
          <a:prstGeom prst="rect">
            <a:avLst/>
          </a:prstGeom>
        </p:spPr>
      </p:pic>
      <p:sp>
        <p:nvSpPr>
          <p:cNvPr id="3" name="Oval 2">
            <a:extLst>
              <a:ext uri="{FF2B5EF4-FFF2-40B4-BE49-F238E27FC236}">
                <a16:creationId xmlns:a16="http://schemas.microsoft.com/office/drawing/2014/main" id="{DB3041B3-FF5F-4C0D-8BBD-CDFFFFCE0408}"/>
              </a:ext>
            </a:extLst>
          </p:cNvPr>
          <p:cNvSpPr/>
          <p:nvPr/>
        </p:nvSpPr>
        <p:spPr>
          <a:xfrm>
            <a:off x="8861897" y="1577649"/>
            <a:ext cx="2087685" cy="1301738"/>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a:solidFill>
                  <a:schemeClr val="bg1"/>
                </a:solidFill>
              </a:rPr>
              <a:t>36.33 %</a:t>
            </a:r>
          </a:p>
          <a:p>
            <a:pPr algn="ctr"/>
            <a:r>
              <a:rPr lang="en-IN" sz="2400" b="1">
                <a:solidFill>
                  <a:schemeClr val="bg1"/>
                </a:solidFill>
              </a:rPr>
              <a:t>Increase</a:t>
            </a:r>
          </a:p>
        </p:txBody>
      </p:sp>
      <p:sp>
        <p:nvSpPr>
          <p:cNvPr id="5" name="TextBox 4">
            <a:extLst>
              <a:ext uri="{FF2B5EF4-FFF2-40B4-BE49-F238E27FC236}">
                <a16:creationId xmlns:a16="http://schemas.microsoft.com/office/drawing/2014/main" id="{A94DABE0-6A23-4750-B693-3B0CE13DBF94}"/>
              </a:ext>
            </a:extLst>
          </p:cNvPr>
          <p:cNvSpPr txBox="1"/>
          <p:nvPr/>
        </p:nvSpPr>
        <p:spPr>
          <a:xfrm>
            <a:off x="5243513" y="205859"/>
            <a:ext cx="3180640" cy="461665"/>
          </a:xfrm>
          <a:prstGeom prst="rect">
            <a:avLst/>
          </a:prstGeom>
          <a:noFill/>
        </p:spPr>
        <p:txBody>
          <a:bodyPr wrap="square">
            <a:spAutoFit/>
          </a:bodyPr>
          <a:lstStyle/>
          <a:p>
            <a:r>
              <a:rPr lang="en-IN" sz="2400" b="1">
                <a:solidFill>
                  <a:schemeClr val="bg1"/>
                </a:solidFill>
              </a:rPr>
              <a:t>AD-Hoc Request – 2 </a:t>
            </a:r>
          </a:p>
        </p:txBody>
      </p:sp>
      <p:sp>
        <p:nvSpPr>
          <p:cNvPr id="7" name="TextBox 6">
            <a:extLst>
              <a:ext uri="{FF2B5EF4-FFF2-40B4-BE49-F238E27FC236}">
                <a16:creationId xmlns:a16="http://schemas.microsoft.com/office/drawing/2014/main" id="{8BB0EEC6-DE97-4F95-B5AA-D84B5362B64F}"/>
              </a:ext>
            </a:extLst>
          </p:cNvPr>
          <p:cNvSpPr txBox="1"/>
          <p:nvPr/>
        </p:nvSpPr>
        <p:spPr>
          <a:xfrm>
            <a:off x="-195262" y="1095375"/>
            <a:ext cx="6105524" cy="646331"/>
          </a:xfrm>
          <a:prstGeom prst="rect">
            <a:avLst/>
          </a:prstGeom>
          <a:noFill/>
        </p:spPr>
        <p:txBody>
          <a:bodyPr wrap="square">
            <a:spAutoFit/>
          </a:bodyPr>
          <a:lstStyle/>
          <a:p>
            <a:pPr algn="ctr"/>
            <a:r>
              <a:rPr lang="en-US" sz="3600" b="0" cap="none" spc="0">
                <a:ln w="0"/>
                <a:solidFill>
                  <a:schemeClr val="bg1"/>
                </a:solidFill>
                <a:effectLst>
                  <a:outerShdw blurRad="38100" dist="25400" dir="5400000" algn="ctr" rotWithShape="0">
                    <a:srgbClr val="6E747A">
                      <a:alpha val="43000"/>
                    </a:srgbClr>
                  </a:outerShdw>
                </a:effectLst>
              </a:rPr>
              <a:t>Insights</a:t>
            </a:r>
          </a:p>
        </p:txBody>
      </p:sp>
      <p:pic>
        <p:nvPicPr>
          <p:cNvPr id="6" name="Picture 5">
            <a:extLst>
              <a:ext uri="{FF2B5EF4-FFF2-40B4-BE49-F238E27FC236}">
                <a16:creationId xmlns:a16="http://schemas.microsoft.com/office/drawing/2014/main" id="{EA1F0846-17FB-4848-A17E-9682BE970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5" y="109538"/>
            <a:ext cx="1296760" cy="985837"/>
          </a:xfrm>
          <a:prstGeom prst="rect">
            <a:avLst/>
          </a:prstGeom>
        </p:spPr>
      </p:pic>
    </p:spTree>
    <p:extLst>
      <p:ext uri="{BB962C8B-B14F-4D97-AF65-F5344CB8AC3E}">
        <p14:creationId xmlns:p14="http://schemas.microsoft.com/office/powerpoint/2010/main" val="1356228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2DC169-0FAC-4BA9-9430-03F4D9906DBE}"/>
              </a:ext>
            </a:extLst>
          </p:cNvPr>
          <p:cNvSpPr txBox="1"/>
          <p:nvPr/>
        </p:nvSpPr>
        <p:spPr>
          <a:xfrm>
            <a:off x="1084897" y="1341157"/>
            <a:ext cx="10022206" cy="1631216"/>
          </a:xfrm>
          <a:prstGeom prst="rect">
            <a:avLst/>
          </a:prstGeom>
          <a:noFill/>
        </p:spPr>
        <p:txBody>
          <a:bodyPr wrap="square">
            <a:spAutoFit/>
          </a:bodyPr>
          <a:lstStyle/>
          <a:p>
            <a:r>
              <a:rPr lang="en-US" sz="2000" b="1">
                <a:solidFill>
                  <a:schemeClr val="bg1"/>
                </a:solidFill>
              </a:rPr>
              <a:t>3- Provide a report with all the unique product counts for each segment and sort them in descending order of product counts. The final output contains 2 fields, </a:t>
            </a:r>
          </a:p>
          <a:p>
            <a:endParaRPr lang="en-US" sz="2000" b="1">
              <a:solidFill>
                <a:schemeClr val="bg1"/>
              </a:solidFill>
            </a:endParaRPr>
          </a:p>
          <a:p>
            <a:r>
              <a:rPr lang="en-US" sz="2000" b="1">
                <a:solidFill>
                  <a:schemeClr val="bg1"/>
                </a:solidFill>
              </a:rPr>
              <a:t>segment </a:t>
            </a:r>
          </a:p>
          <a:p>
            <a:r>
              <a:rPr lang="en-US" sz="2000" b="1">
                <a:solidFill>
                  <a:schemeClr val="bg1"/>
                </a:solidFill>
              </a:rPr>
              <a:t>product_count</a:t>
            </a:r>
          </a:p>
        </p:txBody>
      </p:sp>
      <p:sp>
        <p:nvSpPr>
          <p:cNvPr id="5" name="TextBox 4">
            <a:extLst>
              <a:ext uri="{FF2B5EF4-FFF2-40B4-BE49-F238E27FC236}">
                <a16:creationId xmlns:a16="http://schemas.microsoft.com/office/drawing/2014/main" id="{7A848CA4-F06A-43DD-8AAA-DDC6498AFED6}"/>
              </a:ext>
            </a:extLst>
          </p:cNvPr>
          <p:cNvSpPr txBox="1"/>
          <p:nvPr/>
        </p:nvSpPr>
        <p:spPr>
          <a:xfrm>
            <a:off x="4390072" y="4315183"/>
            <a:ext cx="1399086" cy="369332"/>
          </a:xfrm>
          <a:prstGeom prst="rect">
            <a:avLst/>
          </a:prstGeom>
          <a:noFill/>
        </p:spPr>
        <p:txBody>
          <a:bodyPr wrap="square">
            <a:spAutoFit/>
          </a:bodyPr>
          <a:lstStyle/>
          <a:p>
            <a:r>
              <a:rPr lang="en-IN">
                <a:solidFill>
                  <a:schemeClr val="bg1"/>
                </a:solidFill>
              </a:rPr>
              <a:t>RESULT –  </a:t>
            </a:r>
          </a:p>
        </p:txBody>
      </p:sp>
      <p:pic>
        <p:nvPicPr>
          <p:cNvPr id="7" name="Picture 6">
            <a:extLst>
              <a:ext uri="{FF2B5EF4-FFF2-40B4-BE49-F238E27FC236}">
                <a16:creationId xmlns:a16="http://schemas.microsoft.com/office/drawing/2014/main" id="{69B224C9-EB65-4095-8F2B-CD32BB9C9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991" y="3656820"/>
            <a:ext cx="3254022" cy="1686058"/>
          </a:xfrm>
          <a:prstGeom prst="rect">
            <a:avLst/>
          </a:prstGeom>
        </p:spPr>
      </p:pic>
      <p:pic>
        <p:nvPicPr>
          <p:cNvPr id="9" name="Picture 8">
            <a:extLst>
              <a:ext uri="{FF2B5EF4-FFF2-40B4-BE49-F238E27FC236}">
                <a16:creationId xmlns:a16="http://schemas.microsoft.com/office/drawing/2014/main" id="{A4B733F4-960C-48D7-85B3-4C17C9D41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510" y="3201375"/>
            <a:ext cx="2135257" cy="2425394"/>
          </a:xfrm>
          <a:prstGeom prst="rect">
            <a:avLst/>
          </a:prstGeom>
        </p:spPr>
      </p:pic>
      <p:sp>
        <p:nvSpPr>
          <p:cNvPr id="8" name="TextBox 7">
            <a:extLst>
              <a:ext uri="{FF2B5EF4-FFF2-40B4-BE49-F238E27FC236}">
                <a16:creationId xmlns:a16="http://schemas.microsoft.com/office/drawing/2014/main" id="{936F3AE8-1F62-454E-850F-EE5870B3E72E}"/>
              </a:ext>
            </a:extLst>
          </p:cNvPr>
          <p:cNvSpPr txBox="1"/>
          <p:nvPr/>
        </p:nvSpPr>
        <p:spPr>
          <a:xfrm>
            <a:off x="5089615" y="135740"/>
            <a:ext cx="6105524" cy="461665"/>
          </a:xfrm>
          <a:prstGeom prst="rect">
            <a:avLst/>
          </a:prstGeom>
          <a:noFill/>
        </p:spPr>
        <p:txBody>
          <a:bodyPr wrap="square">
            <a:spAutoFit/>
          </a:bodyPr>
          <a:lstStyle/>
          <a:p>
            <a:r>
              <a:rPr lang="en-IN" sz="2400" b="1">
                <a:solidFill>
                  <a:schemeClr val="bg1"/>
                </a:solidFill>
              </a:rPr>
              <a:t>AD-Hoc Request – 3 </a:t>
            </a:r>
          </a:p>
        </p:txBody>
      </p:sp>
      <p:sp>
        <p:nvSpPr>
          <p:cNvPr id="10" name="TextBox 9">
            <a:extLst>
              <a:ext uri="{FF2B5EF4-FFF2-40B4-BE49-F238E27FC236}">
                <a16:creationId xmlns:a16="http://schemas.microsoft.com/office/drawing/2014/main" id="{BF7CED97-1447-4375-BF18-1254B1980545}"/>
              </a:ext>
            </a:extLst>
          </p:cNvPr>
          <p:cNvSpPr txBox="1"/>
          <p:nvPr/>
        </p:nvSpPr>
        <p:spPr>
          <a:xfrm>
            <a:off x="579118" y="3183107"/>
            <a:ext cx="6105524" cy="400110"/>
          </a:xfrm>
          <a:prstGeom prst="rect">
            <a:avLst/>
          </a:prstGeom>
          <a:noFill/>
        </p:spPr>
        <p:txBody>
          <a:bodyPr wrap="square">
            <a:spAutoFit/>
          </a:bodyPr>
          <a:lstStyle/>
          <a:p>
            <a:r>
              <a:rPr lang="en-IN" sz="2000">
                <a:solidFill>
                  <a:schemeClr val="bg1"/>
                </a:solidFill>
              </a:rPr>
              <a:t>Query</a:t>
            </a:r>
          </a:p>
        </p:txBody>
      </p:sp>
      <p:sp>
        <p:nvSpPr>
          <p:cNvPr id="11" name="Arrow: Right 10">
            <a:extLst>
              <a:ext uri="{FF2B5EF4-FFF2-40B4-BE49-F238E27FC236}">
                <a16:creationId xmlns:a16="http://schemas.microsoft.com/office/drawing/2014/main" id="{3FFAC314-38A5-4134-9514-5A1E9F0AB2D5}"/>
              </a:ext>
            </a:extLst>
          </p:cNvPr>
          <p:cNvSpPr/>
          <p:nvPr/>
        </p:nvSpPr>
        <p:spPr>
          <a:xfrm>
            <a:off x="5284590" y="4241580"/>
            <a:ext cx="880675" cy="51653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217CA249-4CE7-4FC8-8286-FB04F343FA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65" y="109538"/>
            <a:ext cx="1296760" cy="1133474"/>
          </a:xfrm>
          <a:prstGeom prst="rect">
            <a:avLst/>
          </a:prstGeom>
        </p:spPr>
      </p:pic>
    </p:spTree>
    <p:extLst>
      <p:ext uri="{BB962C8B-B14F-4D97-AF65-F5344CB8AC3E}">
        <p14:creationId xmlns:p14="http://schemas.microsoft.com/office/powerpoint/2010/main" val="3850501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283536-6FBA-47E7-92D5-E322B0CA8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540" y="2230160"/>
            <a:ext cx="6104708" cy="2790113"/>
          </a:xfrm>
          <a:prstGeom prst="rect">
            <a:avLst/>
          </a:prstGeom>
        </p:spPr>
      </p:pic>
      <p:sp>
        <p:nvSpPr>
          <p:cNvPr id="4" name="TextBox 3">
            <a:extLst>
              <a:ext uri="{FF2B5EF4-FFF2-40B4-BE49-F238E27FC236}">
                <a16:creationId xmlns:a16="http://schemas.microsoft.com/office/drawing/2014/main" id="{BD4E35D0-2FAE-462D-B8E6-5F2B6B202C1F}"/>
              </a:ext>
            </a:extLst>
          </p:cNvPr>
          <p:cNvSpPr txBox="1"/>
          <p:nvPr/>
        </p:nvSpPr>
        <p:spPr>
          <a:xfrm>
            <a:off x="4786313" y="205859"/>
            <a:ext cx="3900487" cy="461665"/>
          </a:xfrm>
          <a:prstGeom prst="rect">
            <a:avLst/>
          </a:prstGeom>
          <a:noFill/>
        </p:spPr>
        <p:txBody>
          <a:bodyPr wrap="square">
            <a:spAutoFit/>
          </a:bodyPr>
          <a:lstStyle/>
          <a:p>
            <a:r>
              <a:rPr lang="en-IN" sz="2400" b="1">
                <a:solidFill>
                  <a:schemeClr val="bg1"/>
                </a:solidFill>
              </a:rPr>
              <a:t>AD-Hoc Request- 3</a:t>
            </a:r>
          </a:p>
        </p:txBody>
      </p:sp>
      <p:sp>
        <p:nvSpPr>
          <p:cNvPr id="6" name="TextBox 5">
            <a:extLst>
              <a:ext uri="{FF2B5EF4-FFF2-40B4-BE49-F238E27FC236}">
                <a16:creationId xmlns:a16="http://schemas.microsoft.com/office/drawing/2014/main" id="{A3330BBD-E597-4A33-B1A6-16C5604D59EB}"/>
              </a:ext>
            </a:extLst>
          </p:cNvPr>
          <p:cNvSpPr txBox="1"/>
          <p:nvPr/>
        </p:nvSpPr>
        <p:spPr>
          <a:xfrm>
            <a:off x="1319213" y="1332994"/>
            <a:ext cx="2090737" cy="646331"/>
          </a:xfrm>
          <a:prstGeom prst="rect">
            <a:avLst/>
          </a:prstGeom>
          <a:noFill/>
        </p:spPr>
        <p:txBody>
          <a:bodyPr wrap="square">
            <a:spAutoFit/>
          </a:bodyPr>
          <a:lstStyle/>
          <a:p>
            <a:pPr algn="ctr"/>
            <a:r>
              <a:rPr lang="en-US" sz="3600" b="0" cap="none" spc="0">
                <a:ln w="0"/>
                <a:solidFill>
                  <a:schemeClr val="bg1"/>
                </a:solidFill>
                <a:effectLst>
                  <a:outerShdw blurRad="38100" dist="25400" dir="5400000" algn="ctr" rotWithShape="0">
                    <a:srgbClr val="6E747A">
                      <a:alpha val="43000"/>
                    </a:srgbClr>
                  </a:outerShdw>
                </a:effectLst>
              </a:rPr>
              <a:t>Insights</a:t>
            </a:r>
          </a:p>
        </p:txBody>
      </p:sp>
      <p:pic>
        <p:nvPicPr>
          <p:cNvPr id="5" name="Picture 4">
            <a:extLst>
              <a:ext uri="{FF2B5EF4-FFF2-40B4-BE49-F238E27FC236}">
                <a16:creationId xmlns:a16="http://schemas.microsoft.com/office/drawing/2014/main" id="{1CC51251-B8CF-492A-BF9D-D10AD1762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5" y="109538"/>
            <a:ext cx="1296760" cy="890081"/>
          </a:xfrm>
          <a:prstGeom prst="rect">
            <a:avLst/>
          </a:prstGeom>
        </p:spPr>
      </p:pic>
    </p:spTree>
    <p:extLst>
      <p:ext uri="{BB962C8B-B14F-4D97-AF65-F5344CB8AC3E}">
        <p14:creationId xmlns:p14="http://schemas.microsoft.com/office/powerpoint/2010/main" val="3531928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825038-2BBC-4103-BF55-EB79F9C1A675}"/>
              </a:ext>
            </a:extLst>
          </p:cNvPr>
          <p:cNvSpPr txBox="1"/>
          <p:nvPr/>
        </p:nvSpPr>
        <p:spPr>
          <a:xfrm>
            <a:off x="932478" y="1030351"/>
            <a:ext cx="10673395" cy="1015663"/>
          </a:xfrm>
          <a:prstGeom prst="rect">
            <a:avLst/>
          </a:prstGeom>
          <a:noFill/>
        </p:spPr>
        <p:txBody>
          <a:bodyPr wrap="square">
            <a:spAutoFit/>
          </a:bodyPr>
          <a:lstStyle/>
          <a:p>
            <a:r>
              <a:rPr lang="en-US"/>
              <a:t> </a:t>
            </a:r>
            <a:r>
              <a:rPr lang="en-US" sz="2000" b="1">
                <a:solidFill>
                  <a:schemeClr val="bg1"/>
                </a:solidFill>
              </a:rPr>
              <a:t>4-</a:t>
            </a:r>
            <a:r>
              <a:rPr lang="en-US"/>
              <a:t> </a:t>
            </a:r>
            <a:r>
              <a:rPr lang="en-US" sz="2000" b="1">
                <a:solidFill>
                  <a:schemeClr val="bg1"/>
                </a:solidFill>
              </a:rPr>
              <a:t>Follow-up: Which segment had the most increase in unique products in 2021 vs 2020? The final output contains these fields, segment product_count_2020 product_count_2021 difference</a:t>
            </a:r>
            <a:endParaRPr lang="en-IN" sz="2000" b="1">
              <a:solidFill>
                <a:schemeClr val="bg1"/>
              </a:solidFill>
            </a:endParaRPr>
          </a:p>
        </p:txBody>
      </p:sp>
      <p:pic>
        <p:nvPicPr>
          <p:cNvPr id="5" name="Picture 4">
            <a:extLst>
              <a:ext uri="{FF2B5EF4-FFF2-40B4-BE49-F238E27FC236}">
                <a16:creationId xmlns:a16="http://schemas.microsoft.com/office/drawing/2014/main" id="{92FD026B-E711-4969-BD79-6CAB9E8171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733" y="2400454"/>
            <a:ext cx="3134504" cy="1397584"/>
          </a:xfrm>
          <a:prstGeom prst="rect">
            <a:avLst/>
          </a:prstGeom>
        </p:spPr>
      </p:pic>
      <p:pic>
        <p:nvPicPr>
          <p:cNvPr id="7" name="Picture 6">
            <a:extLst>
              <a:ext uri="{FF2B5EF4-FFF2-40B4-BE49-F238E27FC236}">
                <a16:creationId xmlns:a16="http://schemas.microsoft.com/office/drawing/2014/main" id="{4DB56C17-79A7-4189-A537-D1D6C50C6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733" y="3747717"/>
            <a:ext cx="3134504" cy="1614860"/>
          </a:xfrm>
          <a:prstGeom prst="rect">
            <a:avLst/>
          </a:prstGeom>
        </p:spPr>
      </p:pic>
      <p:pic>
        <p:nvPicPr>
          <p:cNvPr id="9" name="Picture 8">
            <a:extLst>
              <a:ext uri="{FF2B5EF4-FFF2-40B4-BE49-F238E27FC236}">
                <a16:creationId xmlns:a16="http://schemas.microsoft.com/office/drawing/2014/main" id="{2F823C08-ED71-472C-8D09-7CD756362A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733" y="5362577"/>
            <a:ext cx="3134504" cy="1292856"/>
          </a:xfrm>
          <a:prstGeom prst="rect">
            <a:avLst/>
          </a:prstGeom>
        </p:spPr>
      </p:pic>
      <p:sp>
        <p:nvSpPr>
          <p:cNvPr id="11" name="TextBox 10">
            <a:extLst>
              <a:ext uri="{FF2B5EF4-FFF2-40B4-BE49-F238E27FC236}">
                <a16:creationId xmlns:a16="http://schemas.microsoft.com/office/drawing/2014/main" id="{32A54438-6258-4D0A-A712-893E5AEF0D18}"/>
              </a:ext>
            </a:extLst>
          </p:cNvPr>
          <p:cNvSpPr txBox="1"/>
          <p:nvPr/>
        </p:nvSpPr>
        <p:spPr>
          <a:xfrm>
            <a:off x="4180659" y="3747717"/>
            <a:ext cx="1248733" cy="369332"/>
          </a:xfrm>
          <a:prstGeom prst="rect">
            <a:avLst/>
          </a:prstGeom>
          <a:noFill/>
        </p:spPr>
        <p:txBody>
          <a:bodyPr wrap="square">
            <a:spAutoFit/>
          </a:bodyPr>
          <a:lstStyle/>
          <a:p>
            <a:r>
              <a:rPr lang="en-IN">
                <a:solidFill>
                  <a:schemeClr val="bg1"/>
                </a:solidFill>
              </a:rPr>
              <a:t>RESULT –</a:t>
            </a:r>
            <a:r>
              <a:rPr lang="en-IN"/>
              <a:t>  </a:t>
            </a:r>
          </a:p>
        </p:txBody>
      </p:sp>
      <p:pic>
        <p:nvPicPr>
          <p:cNvPr id="13" name="Picture 12">
            <a:extLst>
              <a:ext uri="{FF2B5EF4-FFF2-40B4-BE49-F238E27FC236}">
                <a16:creationId xmlns:a16="http://schemas.microsoft.com/office/drawing/2014/main" id="{14D89FE5-3349-46E3-A182-13008B7DEB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721250"/>
            <a:ext cx="4184279" cy="2317094"/>
          </a:xfrm>
          <a:prstGeom prst="rect">
            <a:avLst/>
          </a:prstGeom>
        </p:spPr>
      </p:pic>
      <p:sp>
        <p:nvSpPr>
          <p:cNvPr id="10" name="TextBox 9">
            <a:extLst>
              <a:ext uri="{FF2B5EF4-FFF2-40B4-BE49-F238E27FC236}">
                <a16:creationId xmlns:a16="http://schemas.microsoft.com/office/drawing/2014/main" id="{9D228642-99A9-4466-89AF-3CE2DD0CB908}"/>
              </a:ext>
            </a:extLst>
          </p:cNvPr>
          <p:cNvSpPr txBox="1"/>
          <p:nvPr/>
        </p:nvSpPr>
        <p:spPr>
          <a:xfrm>
            <a:off x="5005388" y="139184"/>
            <a:ext cx="4002425" cy="461665"/>
          </a:xfrm>
          <a:prstGeom prst="rect">
            <a:avLst/>
          </a:prstGeom>
          <a:noFill/>
        </p:spPr>
        <p:txBody>
          <a:bodyPr wrap="square">
            <a:spAutoFit/>
          </a:bodyPr>
          <a:lstStyle/>
          <a:p>
            <a:r>
              <a:rPr lang="en-IN" sz="2400" b="1">
                <a:solidFill>
                  <a:schemeClr val="bg1"/>
                </a:solidFill>
              </a:rPr>
              <a:t>AD-Hoc Request- 4</a:t>
            </a:r>
          </a:p>
        </p:txBody>
      </p:sp>
      <p:sp>
        <p:nvSpPr>
          <p:cNvPr id="12" name="TextBox 11">
            <a:extLst>
              <a:ext uri="{FF2B5EF4-FFF2-40B4-BE49-F238E27FC236}">
                <a16:creationId xmlns:a16="http://schemas.microsoft.com/office/drawing/2014/main" id="{96BD19F4-40EF-41F9-AC7F-8CDBE17D88FA}"/>
              </a:ext>
            </a:extLst>
          </p:cNvPr>
          <p:cNvSpPr txBox="1"/>
          <p:nvPr/>
        </p:nvSpPr>
        <p:spPr>
          <a:xfrm>
            <a:off x="218824" y="1996907"/>
            <a:ext cx="6262687" cy="400110"/>
          </a:xfrm>
          <a:prstGeom prst="rect">
            <a:avLst/>
          </a:prstGeom>
          <a:noFill/>
        </p:spPr>
        <p:txBody>
          <a:bodyPr wrap="square">
            <a:spAutoFit/>
          </a:bodyPr>
          <a:lstStyle/>
          <a:p>
            <a:r>
              <a:rPr lang="en-IN" sz="2000">
                <a:solidFill>
                  <a:schemeClr val="bg1"/>
                </a:solidFill>
              </a:rPr>
              <a:t>Query</a:t>
            </a:r>
          </a:p>
        </p:txBody>
      </p:sp>
      <p:sp>
        <p:nvSpPr>
          <p:cNvPr id="14" name="Arrow: Right 13">
            <a:extLst>
              <a:ext uri="{FF2B5EF4-FFF2-40B4-BE49-F238E27FC236}">
                <a16:creationId xmlns:a16="http://schemas.microsoft.com/office/drawing/2014/main" id="{B48C5216-7B15-43CC-8430-BA3FA7687854}"/>
              </a:ext>
            </a:extLst>
          </p:cNvPr>
          <p:cNvSpPr/>
          <p:nvPr/>
        </p:nvSpPr>
        <p:spPr>
          <a:xfrm>
            <a:off x="5081336" y="3674114"/>
            <a:ext cx="880675" cy="51653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F7795B04-F251-4341-A16A-FE2DABDAAA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465" y="109539"/>
            <a:ext cx="1087210" cy="919162"/>
          </a:xfrm>
          <a:prstGeom prst="rect">
            <a:avLst/>
          </a:prstGeom>
        </p:spPr>
      </p:pic>
    </p:spTree>
    <p:extLst>
      <p:ext uri="{BB962C8B-B14F-4D97-AF65-F5344CB8AC3E}">
        <p14:creationId xmlns:p14="http://schemas.microsoft.com/office/powerpoint/2010/main" val="4043679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AFC497-6FE4-4D10-A28B-4DEF05653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225" y="1844206"/>
            <a:ext cx="7252538" cy="4230979"/>
          </a:xfrm>
          <a:prstGeom prst="rect">
            <a:avLst/>
          </a:prstGeom>
        </p:spPr>
      </p:pic>
      <p:sp>
        <p:nvSpPr>
          <p:cNvPr id="4" name="TextBox 3">
            <a:extLst>
              <a:ext uri="{FF2B5EF4-FFF2-40B4-BE49-F238E27FC236}">
                <a16:creationId xmlns:a16="http://schemas.microsoft.com/office/drawing/2014/main" id="{E7E8031F-623E-454C-B065-CD1DEB4BB127}"/>
              </a:ext>
            </a:extLst>
          </p:cNvPr>
          <p:cNvSpPr txBox="1"/>
          <p:nvPr/>
        </p:nvSpPr>
        <p:spPr>
          <a:xfrm>
            <a:off x="4319588" y="186809"/>
            <a:ext cx="4075382" cy="461665"/>
          </a:xfrm>
          <a:prstGeom prst="rect">
            <a:avLst/>
          </a:prstGeom>
          <a:noFill/>
        </p:spPr>
        <p:txBody>
          <a:bodyPr wrap="square">
            <a:spAutoFit/>
          </a:bodyPr>
          <a:lstStyle/>
          <a:p>
            <a:r>
              <a:rPr lang="en-IN" sz="2400" b="1">
                <a:solidFill>
                  <a:schemeClr val="bg1"/>
                </a:solidFill>
              </a:rPr>
              <a:t>AD-Hoc Request- 4</a:t>
            </a:r>
          </a:p>
        </p:txBody>
      </p:sp>
      <p:sp>
        <p:nvSpPr>
          <p:cNvPr id="6" name="TextBox 5">
            <a:extLst>
              <a:ext uri="{FF2B5EF4-FFF2-40B4-BE49-F238E27FC236}">
                <a16:creationId xmlns:a16="http://schemas.microsoft.com/office/drawing/2014/main" id="{A348F833-94C7-4A5B-A9D9-616B76C4135D}"/>
              </a:ext>
            </a:extLst>
          </p:cNvPr>
          <p:cNvSpPr txBox="1"/>
          <p:nvPr/>
        </p:nvSpPr>
        <p:spPr>
          <a:xfrm>
            <a:off x="1635886" y="1075188"/>
            <a:ext cx="2071687" cy="646331"/>
          </a:xfrm>
          <a:prstGeom prst="rect">
            <a:avLst/>
          </a:prstGeom>
          <a:noFill/>
        </p:spPr>
        <p:txBody>
          <a:bodyPr wrap="square">
            <a:spAutoFit/>
          </a:bodyPr>
          <a:lstStyle/>
          <a:p>
            <a:pPr algn="ctr"/>
            <a:r>
              <a:rPr lang="en-US" sz="3600" b="0" cap="none" spc="0">
                <a:ln w="0"/>
                <a:solidFill>
                  <a:schemeClr val="bg1"/>
                </a:solidFill>
                <a:effectLst>
                  <a:outerShdw blurRad="38100" dist="25400" dir="5400000" algn="ctr" rotWithShape="0">
                    <a:srgbClr val="6E747A">
                      <a:alpha val="43000"/>
                    </a:srgbClr>
                  </a:outerShdw>
                </a:effectLst>
              </a:rPr>
              <a:t>Insights</a:t>
            </a:r>
          </a:p>
        </p:txBody>
      </p:sp>
      <p:pic>
        <p:nvPicPr>
          <p:cNvPr id="5" name="Picture 4">
            <a:extLst>
              <a:ext uri="{FF2B5EF4-FFF2-40B4-BE49-F238E27FC236}">
                <a16:creationId xmlns:a16="http://schemas.microsoft.com/office/drawing/2014/main" id="{0CCCCC8A-019A-41D4-AFE8-21179DE81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5" y="109538"/>
            <a:ext cx="1296760" cy="842962"/>
          </a:xfrm>
          <a:prstGeom prst="rect">
            <a:avLst/>
          </a:prstGeom>
        </p:spPr>
      </p:pic>
    </p:spTree>
    <p:extLst>
      <p:ext uri="{BB962C8B-B14F-4D97-AF65-F5344CB8AC3E}">
        <p14:creationId xmlns:p14="http://schemas.microsoft.com/office/powerpoint/2010/main" val="3650014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10FD76-0573-4128-A35C-CE23B980D214}"/>
              </a:ext>
            </a:extLst>
          </p:cNvPr>
          <p:cNvSpPr txBox="1"/>
          <p:nvPr/>
        </p:nvSpPr>
        <p:spPr>
          <a:xfrm>
            <a:off x="812619" y="865853"/>
            <a:ext cx="8721906" cy="1631216"/>
          </a:xfrm>
          <a:prstGeom prst="rect">
            <a:avLst/>
          </a:prstGeom>
          <a:noFill/>
        </p:spPr>
        <p:txBody>
          <a:bodyPr wrap="square">
            <a:spAutoFit/>
          </a:bodyPr>
          <a:lstStyle/>
          <a:p>
            <a:r>
              <a:rPr lang="en-US" sz="2000" b="1">
                <a:solidFill>
                  <a:schemeClr val="bg1"/>
                </a:solidFill>
              </a:rPr>
              <a:t>5- Get the products that have the highest and lowest manufacturing costs. The final output should contain these fields, </a:t>
            </a:r>
          </a:p>
          <a:p>
            <a:r>
              <a:rPr lang="en-US" sz="2000" b="1">
                <a:solidFill>
                  <a:schemeClr val="bg1"/>
                </a:solidFill>
              </a:rPr>
              <a:t>product_code </a:t>
            </a:r>
          </a:p>
          <a:p>
            <a:r>
              <a:rPr lang="en-US" sz="2000" b="1">
                <a:solidFill>
                  <a:schemeClr val="bg1"/>
                </a:solidFill>
              </a:rPr>
              <a:t>product </a:t>
            </a:r>
          </a:p>
          <a:p>
            <a:r>
              <a:rPr lang="en-US" sz="2000" b="1">
                <a:solidFill>
                  <a:schemeClr val="bg1"/>
                </a:solidFill>
              </a:rPr>
              <a:t>manufacturing_cost</a:t>
            </a:r>
            <a:endParaRPr lang="en-IN" sz="2000" b="1">
              <a:solidFill>
                <a:schemeClr val="bg1"/>
              </a:solidFill>
            </a:endParaRPr>
          </a:p>
        </p:txBody>
      </p:sp>
      <p:pic>
        <p:nvPicPr>
          <p:cNvPr id="5" name="Picture 4">
            <a:extLst>
              <a:ext uri="{FF2B5EF4-FFF2-40B4-BE49-F238E27FC236}">
                <a16:creationId xmlns:a16="http://schemas.microsoft.com/office/drawing/2014/main" id="{4320AD45-575C-4464-8F57-03D5DA6BF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692" y="3239524"/>
            <a:ext cx="4184470" cy="1951446"/>
          </a:xfrm>
          <a:prstGeom prst="rect">
            <a:avLst/>
          </a:prstGeom>
        </p:spPr>
      </p:pic>
      <p:sp>
        <p:nvSpPr>
          <p:cNvPr id="7" name="TextBox 6">
            <a:extLst>
              <a:ext uri="{FF2B5EF4-FFF2-40B4-BE49-F238E27FC236}">
                <a16:creationId xmlns:a16="http://schemas.microsoft.com/office/drawing/2014/main" id="{8FC80C0D-B731-4E81-B077-243248DA900D}"/>
              </a:ext>
            </a:extLst>
          </p:cNvPr>
          <p:cNvSpPr txBox="1"/>
          <p:nvPr/>
        </p:nvSpPr>
        <p:spPr>
          <a:xfrm>
            <a:off x="6338123" y="3628644"/>
            <a:ext cx="6104708" cy="369332"/>
          </a:xfrm>
          <a:prstGeom prst="rect">
            <a:avLst/>
          </a:prstGeom>
          <a:noFill/>
        </p:spPr>
        <p:txBody>
          <a:bodyPr wrap="square">
            <a:spAutoFit/>
          </a:bodyPr>
          <a:lstStyle/>
          <a:p>
            <a:r>
              <a:rPr lang="en-IN">
                <a:solidFill>
                  <a:schemeClr val="bg1"/>
                </a:solidFill>
              </a:rPr>
              <a:t>RESULT –</a:t>
            </a:r>
          </a:p>
        </p:txBody>
      </p:sp>
      <p:pic>
        <p:nvPicPr>
          <p:cNvPr id="9" name="Picture 8">
            <a:extLst>
              <a:ext uri="{FF2B5EF4-FFF2-40B4-BE49-F238E27FC236}">
                <a16:creationId xmlns:a16="http://schemas.microsoft.com/office/drawing/2014/main" id="{08EB55E3-FE25-4C0F-979C-6483D28C5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601" y="3268099"/>
            <a:ext cx="3607152" cy="956102"/>
          </a:xfrm>
          <a:prstGeom prst="rect">
            <a:avLst/>
          </a:prstGeom>
        </p:spPr>
      </p:pic>
      <p:sp>
        <p:nvSpPr>
          <p:cNvPr id="10" name="TextBox 9">
            <a:extLst>
              <a:ext uri="{FF2B5EF4-FFF2-40B4-BE49-F238E27FC236}">
                <a16:creationId xmlns:a16="http://schemas.microsoft.com/office/drawing/2014/main" id="{B6DB0C59-BB62-47E4-8416-C56A51348934}"/>
              </a:ext>
            </a:extLst>
          </p:cNvPr>
          <p:cNvSpPr txBox="1"/>
          <p:nvPr/>
        </p:nvSpPr>
        <p:spPr>
          <a:xfrm>
            <a:off x="4273727" y="207732"/>
            <a:ext cx="4977278" cy="461665"/>
          </a:xfrm>
          <a:prstGeom prst="rect">
            <a:avLst/>
          </a:prstGeom>
          <a:noFill/>
        </p:spPr>
        <p:txBody>
          <a:bodyPr wrap="square">
            <a:spAutoFit/>
          </a:bodyPr>
          <a:lstStyle/>
          <a:p>
            <a:r>
              <a:rPr lang="en-IN" sz="2400" b="1">
                <a:solidFill>
                  <a:schemeClr val="bg1"/>
                </a:solidFill>
              </a:rPr>
              <a:t>AD-Hoc Request- 5</a:t>
            </a:r>
          </a:p>
        </p:txBody>
      </p:sp>
      <p:sp>
        <p:nvSpPr>
          <p:cNvPr id="12" name="TextBox 11">
            <a:extLst>
              <a:ext uri="{FF2B5EF4-FFF2-40B4-BE49-F238E27FC236}">
                <a16:creationId xmlns:a16="http://schemas.microsoft.com/office/drawing/2014/main" id="{E0192070-048B-490E-BC9F-F72F4E916F07}"/>
              </a:ext>
            </a:extLst>
          </p:cNvPr>
          <p:cNvSpPr txBox="1"/>
          <p:nvPr/>
        </p:nvSpPr>
        <p:spPr>
          <a:xfrm>
            <a:off x="737015" y="2801246"/>
            <a:ext cx="6219824" cy="400110"/>
          </a:xfrm>
          <a:prstGeom prst="rect">
            <a:avLst/>
          </a:prstGeom>
          <a:noFill/>
        </p:spPr>
        <p:txBody>
          <a:bodyPr wrap="square">
            <a:spAutoFit/>
          </a:bodyPr>
          <a:lstStyle/>
          <a:p>
            <a:r>
              <a:rPr lang="en-IN" sz="2000">
                <a:solidFill>
                  <a:schemeClr val="bg1"/>
                </a:solidFill>
              </a:rPr>
              <a:t>Query</a:t>
            </a:r>
          </a:p>
        </p:txBody>
      </p:sp>
      <p:sp>
        <p:nvSpPr>
          <p:cNvPr id="8" name="Arrow: Right 7">
            <a:extLst>
              <a:ext uri="{FF2B5EF4-FFF2-40B4-BE49-F238E27FC236}">
                <a16:creationId xmlns:a16="http://schemas.microsoft.com/office/drawing/2014/main" id="{B3B1BDE1-C696-422A-B64D-B125114326B6}"/>
              </a:ext>
            </a:extLst>
          </p:cNvPr>
          <p:cNvSpPr/>
          <p:nvPr/>
        </p:nvSpPr>
        <p:spPr>
          <a:xfrm>
            <a:off x="7193185" y="3539037"/>
            <a:ext cx="880675" cy="54854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D36A40DC-C2AD-4082-BF45-63B80E4278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65" y="109538"/>
            <a:ext cx="1296760" cy="756315"/>
          </a:xfrm>
          <a:prstGeom prst="rect">
            <a:avLst/>
          </a:prstGeom>
        </p:spPr>
      </p:pic>
    </p:spTree>
    <p:extLst>
      <p:ext uri="{BB962C8B-B14F-4D97-AF65-F5344CB8AC3E}">
        <p14:creationId xmlns:p14="http://schemas.microsoft.com/office/powerpoint/2010/main" val="907443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A3244F-4361-4550-A305-AD26D0B456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0071" y="3331952"/>
            <a:ext cx="2301439" cy="1217942"/>
          </a:xfrm>
          <a:prstGeom prst="rect">
            <a:avLst/>
          </a:prstGeom>
        </p:spPr>
      </p:pic>
      <p:pic>
        <p:nvPicPr>
          <p:cNvPr id="3" name="Picture 2">
            <a:extLst>
              <a:ext uri="{FF2B5EF4-FFF2-40B4-BE49-F238E27FC236}">
                <a16:creationId xmlns:a16="http://schemas.microsoft.com/office/drawing/2014/main" id="{4D87A2BA-8F41-4393-9BD8-879B1322DE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63" y="3331952"/>
            <a:ext cx="2331922" cy="1127497"/>
          </a:xfrm>
          <a:prstGeom prst="rect">
            <a:avLst/>
          </a:prstGeom>
        </p:spPr>
      </p:pic>
      <p:sp>
        <p:nvSpPr>
          <p:cNvPr id="5" name="TextBox 4">
            <a:extLst>
              <a:ext uri="{FF2B5EF4-FFF2-40B4-BE49-F238E27FC236}">
                <a16:creationId xmlns:a16="http://schemas.microsoft.com/office/drawing/2014/main" id="{488A123A-CBA9-4035-ACE5-46689F5A0914}"/>
              </a:ext>
            </a:extLst>
          </p:cNvPr>
          <p:cNvSpPr txBox="1"/>
          <p:nvPr/>
        </p:nvSpPr>
        <p:spPr>
          <a:xfrm>
            <a:off x="-1043897" y="1145207"/>
            <a:ext cx="6105524" cy="646331"/>
          </a:xfrm>
          <a:prstGeom prst="rect">
            <a:avLst/>
          </a:prstGeom>
          <a:noFill/>
        </p:spPr>
        <p:txBody>
          <a:bodyPr wrap="square">
            <a:spAutoFit/>
          </a:bodyPr>
          <a:lstStyle/>
          <a:p>
            <a:pPr algn="ctr"/>
            <a:r>
              <a:rPr lang="en-US" sz="3600" b="0" cap="none" spc="0">
                <a:ln w="0"/>
                <a:solidFill>
                  <a:schemeClr val="bg1"/>
                </a:solidFill>
                <a:effectLst>
                  <a:outerShdw blurRad="38100" dist="25400" dir="5400000" algn="ctr" rotWithShape="0">
                    <a:srgbClr val="6E747A">
                      <a:alpha val="43000"/>
                    </a:srgbClr>
                  </a:outerShdw>
                </a:effectLst>
              </a:rPr>
              <a:t>Insights</a:t>
            </a:r>
          </a:p>
        </p:txBody>
      </p:sp>
      <p:pic>
        <p:nvPicPr>
          <p:cNvPr id="6" name="Graphic 5" descr="Computer">
            <a:extLst>
              <a:ext uri="{FF2B5EF4-FFF2-40B4-BE49-F238E27FC236}">
                <a16:creationId xmlns:a16="http://schemas.microsoft.com/office/drawing/2014/main" id="{50ACBD8F-FD0C-4078-B2D6-65BEC5352C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08418" y="2018211"/>
            <a:ext cx="2024743" cy="1410789"/>
          </a:xfrm>
          <a:prstGeom prst="rect">
            <a:avLst/>
          </a:prstGeom>
        </p:spPr>
      </p:pic>
      <p:pic>
        <p:nvPicPr>
          <p:cNvPr id="10" name="Picture 9">
            <a:extLst>
              <a:ext uri="{FF2B5EF4-FFF2-40B4-BE49-F238E27FC236}">
                <a16:creationId xmlns:a16="http://schemas.microsoft.com/office/drawing/2014/main" id="{25DD0CF8-8288-449B-9D3C-E3D9F9326D6F}"/>
              </a:ext>
            </a:extLst>
          </p:cNvPr>
          <p:cNvPicPr>
            <a:picLocks noChangeAspect="1"/>
          </p:cNvPicPr>
          <p:nvPr/>
        </p:nvPicPr>
        <p:blipFill rotWithShape="1">
          <a:blip r:embed="rId6">
            <a:extLst>
              <a:ext uri="{28A0092B-C50C-407E-A947-70E740481C1C}">
                <a14:useLocalDpi xmlns:a14="http://schemas.microsoft.com/office/drawing/2010/main" val="0"/>
              </a:ext>
            </a:extLst>
          </a:blip>
          <a:srcRect l="1612" t="-3410" r="-8064" b="3410"/>
          <a:stretch/>
        </p:blipFill>
        <p:spPr>
          <a:xfrm>
            <a:off x="7130375" y="1607005"/>
            <a:ext cx="1346700" cy="1584000"/>
          </a:xfrm>
          <a:prstGeom prst="rect">
            <a:avLst/>
          </a:prstGeom>
          <a:noFill/>
        </p:spPr>
      </p:pic>
      <p:sp>
        <p:nvSpPr>
          <p:cNvPr id="4" name="TextBox 3">
            <a:extLst>
              <a:ext uri="{FF2B5EF4-FFF2-40B4-BE49-F238E27FC236}">
                <a16:creationId xmlns:a16="http://schemas.microsoft.com/office/drawing/2014/main" id="{005279CB-B4B9-4C68-AC86-56C1C0C4AAEB}"/>
              </a:ext>
            </a:extLst>
          </p:cNvPr>
          <p:cNvSpPr txBox="1"/>
          <p:nvPr/>
        </p:nvSpPr>
        <p:spPr>
          <a:xfrm>
            <a:off x="2436606" y="4527088"/>
            <a:ext cx="2911374" cy="400110"/>
          </a:xfrm>
          <a:prstGeom prst="rect">
            <a:avLst/>
          </a:prstGeom>
          <a:noFill/>
        </p:spPr>
        <p:txBody>
          <a:bodyPr wrap="none" rtlCol="0">
            <a:spAutoFit/>
          </a:bodyPr>
          <a:lstStyle/>
          <a:p>
            <a:r>
              <a:rPr lang="en-IN" sz="2000" b="1">
                <a:solidFill>
                  <a:schemeClr val="bg1"/>
                </a:solidFill>
              </a:rPr>
              <a:t>AQ Home Alin1 Gen 2</a:t>
            </a:r>
          </a:p>
        </p:txBody>
      </p:sp>
      <p:sp>
        <p:nvSpPr>
          <p:cNvPr id="7" name="TextBox 6">
            <a:extLst>
              <a:ext uri="{FF2B5EF4-FFF2-40B4-BE49-F238E27FC236}">
                <a16:creationId xmlns:a16="http://schemas.microsoft.com/office/drawing/2014/main" id="{7F749959-9E41-4FB0-97C0-953FD7BB1224}"/>
              </a:ext>
            </a:extLst>
          </p:cNvPr>
          <p:cNvSpPr txBox="1"/>
          <p:nvPr/>
        </p:nvSpPr>
        <p:spPr>
          <a:xfrm>
            <a:off x="6496742" y="4527088"/>
            <a:ext cx="3025187" cy="400110"/>
          </a:xfrm>
          <a:prstGeom prst="rect">
            <a:avLst/>
          </a:prstGeom>
          <a:noFill/>
        </p:spPr>
        <p:txBody>
          <a:bodyPr wrap="none" rtlCol="0">
            <a:spAutoFit/>
          </a:bodyPr>
          <a:lstStyle/>
          <a:p>
            <a:r>
              <a:rPr lang="en-IN" sz="2000" b="1">
                <a:solidFill>
                  <a:schemeClr val="bg1"/>
                </a:solidFill>
              </a:rPr>
              <a:t>AQ Master wiredx1 Ms </a:t>
            </a:r>
          </a:p>
        </p:txBody>
      </p:sp>
      <p:sp>
        <p:nvSpPr>
          <p:cNvPr id="11" name="TextBox 10">
            <a:extLst>
              <a:ext uri="{FF2B5EF4-FFF2-40B4-BE49-F238E27FC236}">
                <a16:creationId xmlns:a16="http://schemas.microsoft.com/office/drawing/2014/main" id="{8AFB6A19-EBF4-441D-841B-7F5BF0ADB38B}"/>
              </a:ext>
            </a:extLst>
          </p:cNvPr>
          <p:cNvSpPr txBox="1"/>
          <p:nvPr/>
        </p:nvSpPr>
        <p:spPr>
          <a:xfrm>
            <a:off x="4558448" y="320326"/>
            <a:ext cx="6901774" cy="461665"/>
          </a:xfrm>
          <a:prstGeom prst="rect">
            <a:avLst/>
          </a:prstGeom>
          <a:noFill/>
        </p:spPr>
        <p:txBody>
          <a:bodyPr wrap="square">
            <a:spAutoFit/>
          </a:bodyPr>
          <a:lstStyle/>
          <a:p>
            <a:r>
              <a:rPr lang="en-IN" sz="2400" b="1">
                <a:solidFill>
                  <a:schemeClr val="bg1"/>
                </a:solidFill>
              </a:rPr>
              <a:t>AD-Hoc Request- 5</a:t>
            </a:r>
          </a:p>
        </p:txBody>
      </p:sp>
      <p:pic>
        <p:nvPicPr>
          <p:cNvPr id="12" name="Picture 11">
            <a:extLst>
              <a:ext uri="{FF2B5EF4-FFF2-40B4-BE49-F238E27FC236}">
                <a16:creationId xmlns:a16="http://schemas.microsoft.com/office/drawing/2014/main" id="{5C4ABE9A-6318-4A3D-A67D-563BF5963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465" y="109538"/>
            <a:ext cx="1296760" cy="896421"/>
          </a:xfrm>
          <a:prstGeom prst="rect">
            <a:avLst/>
          </a:prstGeom>
        </p:spPr>
      </p:pic>
    </p:spTree>
    <p:extLst>
      <p:ext uri="{BB962C8B-B14F-4D97-AF65-F5344CB8AC3E}">
        <p14:creationId xmlns:p14="http://schemas.microsoft.com/office/powerpoint/2010/main" val="281697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6857FB-C714-4C1E-8A99-F14E21959AD1}"/>
              </a:ext>
            </a:extLst>
          </p:cNvPr>
          <p:cNvSpPr txBox="1"/>
          <p:nvPr/>
        </p:nvSpPr>
        <p:spPr>
          <a:xfrm>
            <a:off x="1202054" y="1107347"/>
            <a:ext cx="8875395" cy="1938992"/>
          </a:xfrm>
          <a:prstGeom prst="rect">
            <a:avLst/>
          </a:prstGeom>
          <a:noFill/>
        </p:spPr>
        <p:txBody>
          <a:bodyPr wrap="square">
            <a:spAutoFit/>
          </a:bodyPr>
          <a:lstStyle/>
          <a:p>
            <a:r>
              <a:rPr lang="en-US" sz="2000" b="1">
                <a:solidFill>
                  <a:schemeClr val="bg1"/>
                </a:solidFill>
              </a:rPr>
              <a:t>6- Generate a report which contains the top 5 customers who received an average high pre_invoice_discount_pct for the fiscal year 2021 and in the Indian market. The final output contains these fields,</a:t>
            </a:r>
          </a:p>
          <a:p>
            <a:r>
              <a:rPr lang="en-US" sz="2000" b="1">
                <a:solidFill>
                  <a:schemeClr val="bg1"/>
                </a:solidFill>
              </a:rPr>
              <a:t> customer_code </a:t>
            </a:r>
          </a:p>
          <a:p>
            <a:r>
              <a:rPr lang="en-US" sz="2000" b="1">
                <a:solidFill>
                  <a:schemeClr val="bg1"/>
                </a:solidFill>
              </a:rPr>
              <a:t>customer </a:t>
            </a:r>
          </a:p>
          <a:p>
            <a:r>
              <a:rPr lang="en-US" sz="2000" b="1">
                <a:solidFill>
                  <a:schemeClr val="bg1"/>
                </a:solidFill>
              </a:rPr>
              <a:t>average_discount_percentage</a:t>
            </a:r>
            <a:endParaRPr lang="en-IN" sz="2000" b="1">
              <a:solidFill>
                <a:schemeClr val="bg1"/>
              </a:solidFill>
            </a:endParaRPr>
          </a:p>
        </p:txBody>
      </p:sp>
      <p:pic>
        <p:nvPicPr>
          <p:cNvPr id="5" name="Picture 4">
            <a:extLst>
              <a:ext uri="{FF2B5EF4-FFF2-40B4-BE49-F238E27FC236}">
                <a16:creationId xmlns:a16="http://schemas.microsoft.com/office/drawing/2014/main" id="{701CFF14-1758-4957-B7C1-E7DD3EA9C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229" y="3558708"/>
            <a:ext cx="5079354" cy="2118437"/>
          </a:xfrm>
          <a:prstGeom prst="rect">
            <a:avLst/>
          </a:prstGeom>
        </p:spPr>
      </p:pic>
      <p:sp>
        <p:nvSpPr>
          <p:cNvPr id="7" name="TextBox 6">
            <a:extLst>
              <a:ext uri="{FF2B5EF4-FFF2-40B4-BE49-F238E27FC236}">
                <a16:creationId xmlns:a16="http://schemas.microsoft.com/office/drawing/2014/main" id="{F21AE49F-1391-4CFC-ABDE-EEF8817892FA}"/>
              </a:ext>
            </a:extLst>
          </p:cNvPr>
          <p:cNvSpPr txBox="1"/>
          <p:nvPr/>
        </p:nvSpPr>
        <p:spPr>
          <a:xfrm>
            <a:off x="6188514" y="4355067"/>
            <a:ext cx="1162595" cy="369332"/>
          </a:xfrm>
          <a:prstGeom prst="rect">
            <a:avLst/>
          </a:prstGeom>
          <a:noFill/>
        </p:spPr>
        <p:txBody>
          <a:bodyPr wrap="square">
            <a:spAutoFit/>
          </a:bodyPr>
          <a:lstStyle/>
          <a:p>
            <a:r>
              <a:rPr lang="en-IN">
                <a:solidFill>
                  <a:schemeClr val="bg1"/>
                </a:solidFill>
              </a:rPr>
              <a:t>RESULT –</a:t>
            </a:r>
          </a:p>
        </p:txBody>
      </p:sp>
      <p:pic>
        <p:nvPicPr>
          <p:cNvPr id="9" name="Picture 8">
            <a:extLst>
              <a:ext uri="{FF2B5EF4-FFF2-40B4-BE49-F238E27FC236}">
                <a16:creationId xmlns:a16="http://schemas.microsoft.com/office/drawing/2014/main" id="{95EE1BB3-338C-49FA-9BE1-C66656875E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0158" y="3316879"/>
            <a:ext cx="3324613" cy="2360266"/>
          </a:xfrm>
          <a:prstGeom prst="rect">
            <a:avLst/>
          </a:prstGeom>
        </p:spPr>
      </p:pic>
      <p:sp>
        <p:nvSpPr>
          <p:cNvPr id="8" name="TextBox 7">
            <a:extLst>
              <a:ext uri="{FF2B5EF4-FFF2-40B4-BE49-F238E27FC236}">
                <a16:creationId xmlns:a16="http://schemas.microsoft.com/office/drawing/2014/main" id="{0462ED07-C0F1-4966-9EA9-B1C1AAAB421C}"/>
              </a:ext>
            </a:extLst>
          </p:cNvPr>
          <p:cNvSpPr txBox="1"/>
          <p:nvPr/>
        </p:nvSpPr>
        <p:spPr>
          <a:xfrm>
            <a:off x="5134926" y="247613"/>
            <a:ext cx="3269772" cy="461665"/>
          </a:xfrm>
          <a:prstGeom prst="rect">
            <a:avLst/>
          </a:prstGeom>
          <a:noFill/>
        </p:spPr>
        <p:txBody>
          <a:bodyPr wrap="square">
            <a:spAutoFit/>
          </a:bodyPr>
          <a:lstStyle/>
          <a:p>
            <a:r>
              <a:rPr lang="en-IN" sz="2400" b="1">
                <a:solidFill>
                  <a:schemeClr val="bg1"/>
                </a:solidFill>
              </a:rPr>
              <a:t>AD-Hoc Request- 6</a:t>
            </a:r>
          </a:p>
        </p:txBody>
      </p:sp>
      <p:sp>
        <p:nvSpPr>
          <p:cNvPr id="10" name="TextBox 9">
            <a:extLst>
              <a:ext uri="{FF2B5EF4-FFF2-40B4-BE49-F238E27FC236}">
                <a16:creationId xmlns:a16="http://schemas.microsoft.com/office/drawing/2014/main" id="{7134A8AC-3316-4522-B1C0-CB50DAA3A8B8}"/>
              </a:ext>
            </a:extLst>
          </p:cNvPr>
          <p:cNvSpPr txBox="1"/>
          <p:nvPr/>
        </p:nvSpPr>
        <p:spPr>
          <a:xfrm>
            <a:off x="688522" y="3046339"/>
            <a:ext cx="6105524" cy="400110"/>
          </a:xfrm>
          <a:prstGeom prst="rect">
            <a:avLst/>
          </a:prstGeom>
          <a:noFill/>
        </p:spPr>
        <p:txBody>
          <a:bodyPr wrap="square">
            <a:spAutoFit/>
          </a:bodyPr>
          <a:lstStyle/>
          <a:p>
            <a:r>
              <a:rPr lang="en-IN" sz="2000">
                <a:solidFill>
                  <a:schemeClr val="bg1"/>
                </a:solidFill>
              </a:rPr>
              <a:t>Query</a:t>
            </a:r>
          </a:p>
        </p:txBody>
      </p:sp>
      <p:sp>
        <p:nvSpPr>
          <p:cNvPr id="11" name="Arrow: Right 10">
            <a:extLst>
              <a:ext uri="{FF2B5EF4-FFF2-40B4-BE49-F238E27FC236}">
                <a16:creationId xmlns:a16="http://schemas.microsoft.com/office/drawing/2014/main" id="{7A743505-CF30-4C58-BD50-64702F2215C5}"/>
              </a:ext>
            </a:extLst>
          </p:cNvPr>
          <p:cNvSpPr/>
          <p:nvPr/>
        </p:nvSpPr>
        <p:spPr>
          <a:xfrm>
            <a:off x="7041765" y="4265461"/>
            <a:ext cx="880675" cy="54854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83CB0143-FB2E-4053-AE2A-45591E5BB0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65" y="109538"/>
            <a:ext cx="1296760" cy="997809"/>
          </a:xfrm>
          <a:prstGeom prst="rect">
            <a:avLst/>
          </a:prstGeom>
        </p:spPr>
      </p:pic>
    </p:spTree>
    <p:extLst>
      <p:ext uri="{BB962C8B-B14F-4D97-AF65-F5344CB8AC3E}">
        <p14:creationId xmlns:p14="http://schemas.microsoft.com/office/powerpoint/2010/main" val="3506534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A34467-A48C-4668-8615-3A22414C9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225" y="2245360"/>
            <a:ext cx="5488504" cy="3657917"/>
          </a:xfrm>
          <a:prstGeom prst="rect">
            <a:avLst/>
          </a:prstGeom>
        </p:spPr>
      </p:pic>
      <p:sp>
        <p:nvSpPr>
          <p:cNvPr id="4" name="TextBox 3">
            <a:extLst>
              <a:ext uri="{FF2B5EF4-FFF2-40B4-BE49-F238E27FC236}">
                <a16:creationId xmlns:a16="http://schemas.microsoft.com/office/drawing/2014/main" id="{9D959B49-0E4A-4AEB-B07D-6BE29935B6FD}"/>
              </a:ext>
            </a:extLst>
          </p:cNvPr>
          <p:cNvSpPr txBox="1"/>
          <p:nvPr/>
        </p:nvSpPr>
        <p:spPr>
          <a:xfrm>
            <a:off x="5205413" y="158234"/>
            <a:ext cx="6105524" cy="461665"/>
          </a:xfrm>
          <a:prstGeom prst="rect">
            <a:avLst/>
          </a:prstGeom>
          <a:noFill/>
        </p:spPr>
        <p:txBody>
          <a:bodyPr wrap="square">
            <a:spAutoFit/>
          </a:bodyPr>
          <a:lstStyle/>
          <a:p>
            <a:r>
              <a:rPr lang="en-IN" sz="2400" b="1">
                <a:solidFill>
                  <a:schemeClr val="bg1"/>
                </a:solidFill>
              </a:rPr>
              <a:t>AD-Hoc Request- 6</a:t>
            </a:r>
          </a:p>
        </p:txBody>
      </p:sp>
      <p:sp>
        <p:nvSpPr>
          <p:cNvPr id="6" name="TextBox 5">
            <a:extLst>
              <a:ext uri="{FF2B5EF4-FFF2-40B4-BE49-F238E27FC236}">
                <a16:creationId xmlns:a16="http://schemas.microsoft.com/office/drawing/2014/main" id="{89919D3E-9466-449C-9A5D-19B0120ED32F}"/>
              </a:ext>
            </a:extLst>
          </p:cNvPr>
          <p:cNvSpPr txBox="1"/>
          <p:nvPr/>
        </p:nvSpPr>
        <p:spPr>
          <a:xfrm>
            <a:off x="1209674" y="1406197"/>
            <a:ext cx="2393433" cy="646331"/>
          </a:xfrm>
          <a:prstGeom prst="rect">
            <a:avLst/>
          </a:prstGeom>
          <a:noFill/>
        </p:spPr>
        <p:txBody>
          <a:bodyPr wrap="square">
            <a:spAutoFit/>
          </a:bodyPr>
          <a:lstStyle/>
          <a:p>
            <a:pPr algn="ctr"/>
            <a:r>
              <a:rPr lang="en-US" sz="3600" b="0" cap="none" spc="0">
                <a:ln w="0"/>
                <a:solidFill>
                  <a:schemeClr val="bg1"/>
                </a:solidFill>
                <a:effectLst>
                  <a:outerShdw blurRad="38100" dist="25400" dir="5400000" algn="ctr" rotWithShape="0">
                    <a:srgbClr val="6E747A">
                      <a:alpha val="43000"/>
                    </a:srgbClr>
                  </a:outerShdw>
                </a:effectLst>
              </a:rPr>
              <a:t>Insights</a:t>
            </a:r>
          </a:p>
        </p:txBody>
      </p:sp>
      <p:pic>
        <p:nvPicPr>
          <p:cNvPr id="5" name="Picture 4">
            <a:extLst>
              <a:ext uri="{FF2B5EF4-FFF2-40B4-BE49-F238E27FC236}">
                <a16:creationId xmlns:a16="http://schemas.microsoft.com/office/drawing/2014/main" id="{325265B0-292F-45E9-A05D-337D5C40B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5" y="109538"/>
            <a:ext cx="1296760" cy="1014412"/>
          </a:xfrm>
          <a:prstGeom prst="rect">
            <a:avLst/>
          </a:prstGeom>
        </p:spPr>
      </p:pic>
    </p:spTree>
    <p:extLst>
      <p:ext uri="{BB962C8B-B14F-4D97-AF65-F5344CB8AC3E}">
        <p14:creationId xmlns:p14="http://schemas.microsoft.com/office/powerpoint/2010/main" val="751322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C31ACB-CC70-40B1-9628-5AC0263DB2C5}"/>
              </a:ext>
            </a:extLst>
          </p:cNvPr>
          <p:cNvSpPr txBox="1"/>
          <p:nvPr/>
        </p:nvSpPr>
        <p:spPr>
          <a:xfrm>
            <a:off x="1105715" y="1029514"/>
            <a:ext cx="10629090" cy="1323439"/>
          </a:xfrm>
          <a:prstGeom prst="rect">
            <a:avLst/>
          </a:prstGeom>
          <a:noFill/>
        </p:spPr>
        <p:txBody>
          <a:bodyPr wrap="square">
            <a:spAutoFit/>
          </a:bodyPr>
          <a:lstStyle/>
          <a:p>
            <a:r>
              <a:rPr lang="en-US" sz="2000" b="1">
                <a:solidFill>
                  <a:schemeClr val="bg1"/>
                </a:solidFill>
              </a:rPr>
              <a:t>7- Get the complete report of the Gross sales amount for the customer “</a:t>
            </a:r>
            <a:r>
              <a:rPr lang="en-US" sz="2000" b="1" err="1">
                <a:solidFill>
                  <a:schemeClr val="bg1"/>
                </a:solidFill>
              </a:rPr>
              <a:t>Atliq</a:t>
            </a:r>
            <a:r>
              <a:rPr lang="en-US" sz="2000" b="1">
                <a:solidFill>
                  <a:schemeClr val="bg1"/>
                </a:solidFill>
              </a:rPr>
              <a:t> Exclusive” for each month. This analysis helps to get an idea of low and high-performing months and take strategic decisions. The final report contains these columns: Month Year Gross sales Amount</a:t>
            </a:r>
            <a:endParaRPr lang="en-IN" sz="2000" b="1">
              <a:solidFill>
                <a:schemeClr val="bg1"/>
              </a:solidFill>
            </a:endParaRPr>
          </a:p>
        </p:txBody>
      </p:sp>
      <p:pic>
        <p:nvPicPr>
          <p:cNvPr id="7" name="Picture 6">
            <a:extLst>
              <a:ext uri="{FF2B5EF4-FFF2-40B4-BE49-F238E27FC236}">
                <a16:creationId xmlns:a16="http://schemas.microsoft.com/office/drawing/2014/main" id="{F85F5752-8B1E-4D61-8ACA-E318AFBCD1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510" y="2982732"/>
            <a:ext cx="4881154" cy="2249214"/>
          </a:xfrm>
          <a:prstGeom prst="rect">
            <a:avLst/>
          </a:prstGeom>
        </p:spPr>
      </p:pic>
      <p:pic>
        <p:nvPicPr>
          <p:cNvPr id="9" name="Picture 8">
            <a:extLst>
              <a:ext uri="{FF2B5EF4-FFF2-40B4-BE49-F238E27FC236}">
                <a16:creationId xmlns:a16="http://schemas.microsoft.com/office/drawing/2014/main" id="{0F46BCDF-DE21-47C6-9B64-9B8E7D6FD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2816" y="2537619"/>
            <a:ext cx="4032068" cy="3139440"/>
          </a:xfrm>
          <a:prstGeom prst="rect">
            <a:avLst/>
          </a:prstGeom>
        </p:spPr>
      </p:pic>
      <p:sp>
        <p:nvSpPr>
          <p:cNvPr id="6" name="TextBox 5">
            <a:extLst>
              <a:ext uri="{FF2B5EF4-FFF2-40B4-BE49-F238E27FC236}">
                <a16:creationId xmlns:a16="http://schemas.microsoft.com/office/drawing/2014/main" id="{0DEEAAE5-9199-4918-A5F5-BCD68F93AAE7}"/>
              </a:ext>
            </a:extLst>
          </p:cNvPr>
          <p:cNvSpPr txBox="1"/>
          <p:nvPr/>
        </p:nvSpPr>
        <p:spPr>
          <a:xfrm>
            <a:off x="5076831" y="164238"/>
            <a:ext cx="6105524" cy="461665"/>
          </a:xfrm>
          <a:prstGeom prst="rect">
            <a:avLst/>
          </a:prstGeom>
          <a:noFill/>
        </p:spPr>
        <p:txBody>
          <a:bodyPr wrap="square">
            <a:spAutoFit/>
          </a:bodyPr>
          <a:lstStyle/>
          <a:p>
            <a:r>
              <a:rPr lang="en-IN" sz="2400" b="1">
                <a:solidFill>
                  <a:schemeClr val="bg1"/>
                </a:solidFill>
              </a:rPr>
              <a:t>AD-Hoc Request- 7</a:t>
            </a:r>
          </a:p>
        </p:txBody>
      </p:sp>
      <p:sp>
        <p:nvSpPr>
          <p:cNvPr id="8" name="TextBox 7">
            <a:extLst>
              <a:ext uri="{FF2B5EF4-FFF2-40B4-BE49-F238E27FC236}">
                <a16:creationId xmlns:a16="http://schemas.microsoft.com/office/drawing/2014/main" id="{79584045-5BA9-448F-A784-0182C98E5D1F}"/>
              </a:ext>
            </a:extLst>
          </p:cNvPr>
          <p:cNvSpPr txBox="1"/>
          <p:nvPr/>
        </p:nvSpPr>
        <p:spPr>
          <a:xfrm>
            <a:off x="652463" y="2352953"/>
            <a:ext cx="6105524" cy="400110"/>
          </a:xfrm>
          <a:prstGeom prst="rect">
            <a:avLst/>
          </a:prstGeom>
          <a:noFill/>
        </p:spPr>
        <p:txBody>
          <a:bodyPr wrap="square">
            <a:spAutoFit/>
          </a:bodyPr>
          <a:lstStyle/>
          <a:p>
            <a:r>
              <a:rPr lang="en-IN" sz="2000">
                <a:solidFill>
                  <a:schemeClr val="bg1"/>
                </a:solidFill>
              </a:rPr>
              <a:t>Query</a:t>
            </a:r>
          </a:p>
        </p:txBody>
      </p:sp>
      <p:sp>
        <p:nvSpPr>
          <p:cNvPr id="2" name="TextBox 1">
            <a:extLst>
              <a:ext uri="{FF2B5EF4-FFF2-40B4-BE49-F238E27FC236}">
                <a16:creationId xmlns:a16="http://schemas.microsoft.com/office/drawing/2014/main" id="{F97DC75B-53CB-495B-98E7-FC736BBE570C}"/>
              </a:ext>
            </a:extLst>
          </p:cNvPr>
          <p:cNvSpPr txBox="1"/>
          <p:nvPr/>
        </p:nvSpPr>
        <p:spPr>
          <a:xfrm>
            <a:off x="6005532" y="3907302"/>
            <a:ext cx="982961" cy="369332"/>
          </a:xfrm>
          <a:prstGeom prst="rect">
            <a:avLst/>
          </a:prstGeom>
          <a:noFill/>
        </p:spPr>
        <p:txBody>
          <a:bodyPr wrap="none" rtlCol="0">
            <a:spAutoFit/>
          </a:bodyPr>
          <a:lstStyle/>
          <a:p>
            <a:r>
              <a:rPr lang="en-IN">
                <a:solidFill>
                  <a:schemeClr val="bg1"/>
                </a:solidFill>
              </a:rPr>
              <a:t>RESULT </a:t>
            </a:r>
          </a:p>
        </p:txBody>
      </p:sp>
      <p:sp>
        <p:nvSpPr>
          <p:cNvPr id="10" name="Arrow: Right 9">
            <a:extLst>
              <a:ext uri="{FF2B5EF4-FFF2-40B4-BE49-F238E27FC236}">
                <a16:creationId xmlns:a16="http://schemas.microsoft.com/office/drawing/2014/main" id="{FF3EE00F-21AF-4664-9772-B12EC00EEF1E}"/>
              </a:ext>
            </a:extLst>
          </p:cNvPr>
          <p:cNvSpPr/>
          <p:nvPr/>
        </p:nvSpPr>
        <p:spPr>
          <a:xfrm>
            <a:off x="6845137" y="3849070"/>
            <a:ext cx="888352" cy="51653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803F03AC-CDC0-4339-B4DF-D6D9385A3E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65" y="109538"/>
            <a:ext cx="1296760" cy="919976"/>
          </a:xfrm>
          <a:prstGeom prst="rect">
            <a:avLst/>
          </a:prstGeom>
        </p:spPr>
      </p:pic>
    </p:spTree>
    <p:extLst>
      <p:ext uri="{BB962C8B-B14F-4D97-AF65-F5344CB8AC3E}">
        <p14:creationId xmlns:p14="http://schemas.microsoft.com/office/powerpoint/2010/main" val="830362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03D146-D58E-471F-8FA9-3FADF1C69F6B}"/>
              </a:ext>
            </a:extLst>
          </p:cNvPr>
          <p:cNvSpPr txBox="1"/>
          <p:nvPr/>
        </p:nvSpPr>
        <p:spPr>
          <a:xfrm>
            <a:off x="1416459" y="1505249"/>
            <a:ext cx="4745210" cy="5232202"/>
          </a:xfrm>
          <a:prstGeom prst="rect">
            <a:avLst/>
          </a:prstGeom>
          <a:noFill/>
        </p:spPr>
        <p:txBody>
          <a:bodyPr wrap="none" rtlCol="0">
            <a:spAutoFit/>
          </a:bodyPr>
          <a:lstStyle/>
          <a:p>
            <a:endParaRPr lang="en-IN" sz="2800">
              <a:solidFill>
                <a:schemeClr val="bg1"/>
              </a:solidFill>
            </a:endParaRPr>
          </a:p>
          <a:p>
            <a:r>
              <a:rPr lang="en-IN" sz="2800">
                <a:solidFill>
                  <a:schemeClr val="bg1"/>
                </a:solidFill>
              </a:rPr>
              <a:t>    Background</a:t>
            </a:r>
          </a:p>
          <a:p>
            <a:endParaRPr lang="en-IN" sz="2800">
              <a:solidFill>
                <a:schemeClr val="bg1"/>
              </a:solidFill>
            </a:endParaRPr>
          </a:p>
          <a:p>
            <a:r>
              <a:rPr lang="en-IN" sz="2800">
                <a:solidFill>
                  <a:schemeClr val="bg1"/>
                </a:solidFill>
              </a:rPr>
              <a:t>    Problem Statement</a:t>
            </a:r>
          </a:p>
          <a:p>
            <a:endParaRPr lang="en-IN" sz="2800">
              <a:solidFill>
                <a:schemeClr val="bg1"/>
              </a:solidFill>
            </a:endParaRPr>
          </a:p>
          <a:p>
            <a:r>
              <a:rPr lang="en-IN" sz="2800">
                <a:solidFill>
                  <a:schemeClr val="bg1"/>
                </a:solidFill>
              </a:rPr>
              <a:t>    Task</a:t>
            </a:r>
          </a:p>
          <a:p>
            <a:endParaRPr lang="en-IN" sz="2800">
              <a:solidFill>
                <a:schemeClr val="bg1"/>
              </a:solidFill>
            </a:endParaRPr>
          </a:p>
          <a:p>
            <a:r>
              <a:rPr lang="en-IN" sz="2800">
                <a:solidFill>
                  <a:schemeClr val="bg1"/>
                </a:solidFill>
              </a:rPr>
              <a:t>   Approach</a:t>
            </a:r>
          </a:p>
          <a:p>
            <a:endParaRPr lang="en-IN" sz="2800">
              <a:solidFill>
                <a:schemeClr val="bg1"/>
              </a:solidFill>
            </a:endParaRPr>
          </a:p>
          <a:p>
            <a:r>
              <a:rPr lang="en-IN" sz="2800">
                <a:solidFill>
                  <a:schemeClr val="bg1"/>
                </a:solidFill>
              </a:rPr>
              <a:t>   Insights and Visualization</a:t>
            </a:r>
          </a:p>
          <a:p>
            <a:endParaRPr lang="en-IN">
              <a:solidFill>
                <a:schemeClr val="bg1"/>
              </a:solidFill>
            </a:endParaRPr>
          </a:p>
          <a:p>
            <a:endParaRPr lang="en-IN">
              <a:solidFill>
                <a:schemeClr val="bg1"/>
              </a:solidFill>
            </a:endParaRPr>
          </a:p>
          <a:p>
            <a:endParaRPr lang="en-IN"/>
          </a:p>
        </p:txBody>
      </p:sp>
      <p:sp>
        <p:nvSpPr>
          <p:cNvPr id="3" name="Rectangle 2">
            <a:extLst>
              <a:ext uri="{FF2B5EF4-FFF2-40B4-BE49-F238E27FC236}">
                <a16:creationId xmlns:a16="http://schemas.microsoft.com/office/drawing/2014/main" id="{4D903B2C-8155-49DE-9699-302FDA25C6F3}"/>
              </a:ext>
            </a:extLst>
          </p:cNvPr>
          <p:cNvSpPr/>
          <p:nvPr/>
        </p:nvSpPr>
        <p:spPr>
          <a:xfrm>
            <a:off x="2318242" y="319682"/>
            <a:ext cx="5130307" cy="923330"/>
          </a:xfrm>
          <a:prstGeom prst="rect">
            <a:avLst/>
          </a:prstGeom>
          <a:noFill/>
        </p:spPr>
        <p:txBody>
          <a:bodyPr wrap="square" lIns="91440" tIns="45720" rIns="91440" bIns="45720">
            <a:spAutoFit/>
          </a:bodyPr>
          <a:lstStyle/>
          <a:p>
            <a:pPr algn="ctr"/>
            <a:r>
              <a:rPr lang="en-US" sz="5400" b="0" cap="none" spc="0">
                <a:ln w="0"/>
                <a:solidFill>
                  <a:schemeClr val="accent1"/>
                </a:solidFill>
                <a:effectLst>
                  <a:outerShdw blurRad="38100" dist="25400" dir="5400000" algn="ctr" rotWithShape="0">
                    <a:srgbClr val="6E747A">
                      <a:alpha val="43000"/>
                    </a:srgbClr>
                  </a:outerShdw>
                </a:effectLst>
              </a:rPr>
              <a:t>Agenda</a:t>
            </a:r>
          </a:p>
        </p:txBody>
      </p:sp>
      <p:sp>
        <p:nvSpPr>
          <p:cNvPr id="4" name="TextBox 3">
            <a:extLst>
              <a:ext uri="{FF2B5EF4-FFF2-40B4-BE49-F238E27FC236}">
                <a16:creationId xmlns:a16="http://schemas.microsoft.com/office/drawing/2014/main" id="{4507DB2D-7037-4F24-9FC0-A3C7375108A2}"/>
              </a:ext>
            </a:extLst>
          </p:cNvPr>
          <p:cNvSpPr txBox="1"/>
          <p:nvPr/>
        </p:nvSpPr>
        <p:spPr>
          <a:xfrm>
            <a:off x="1117859" y="1498909"/>
            <a:ext cx="580350" cy="954107"/>
          </a:xfrm>
          <a:prstGeom prst="rect">
            <a:avLst/>
          </a:prstGeom>
          <a:noFill/>
        </p:spPr>
        <p:txBody>
          <a:bodyPr wrap="square" rtlCol="0">
            <a:spAutoFit/>
          </a:bodyPr>
          <a:lstStyle/>
          <a:p>
            <a:endParaRPr lang="en-IN" sz="2800">
              <a:solidFill>
                <a:schemeClr val="bg1"/>
              </a:solidFill>
            </a:endParaRPr>
          </a:p>
          <a:p>
            <a:r>
              <a:rPr lang="en-IN" sz="2800">
                <a:solidFill>
                  <a:schemeClr val="bg1"/>
                </a:solidFill>
              </a:rPr>
              <a:t>1-</a:t>
            </a:r>
          </a:p>
        </p:txBody>
      </p:sp>
      <p:sp>
        <p:nvSpPr>
          <p:cNvPr id="5" name="TextBox 4">
            <a:extLst>
              <a:ext uri="{FF2B5EF4-FFF2-40B4-BE49-F238E27FC236}">
                <a16:creationId xmlns:a16="http://schemas.microsoft.com/office/drawing/2014/main" id="{4AE78327-6D31-4D7F-B1BD-0FD69F99B011}"/>
              </a:ext>
            </a:extLst>
          </p:cNvPr>
          <p:cNvSpPr txBox="1"/>
          <p:nvPr/>
        </p:nvSpPr>
        <p:spPr>
          <a:xfrm>
            <a:off x="1091330" y="2350054"/>
            <a:ext cx="601447" cy="954107"/>
          </a:xfrm>
          <a:prstGeom prst="rect">
            <a:avLst/>
          </a:prstGeom>
          <a:noFill/>
        </p:spPr>
        <p:txBody>
          <a:bodyPr wrap="none" rtlCol="0">
            <a:spAutoFit/>
          </a:bodyPr>
          <a:lstStyle/>
          <a:p>
            <a:endParaRPr lang="en-IN" sz="2800">
              <a:solidFill>
                <a:schemeClr val="bg1"/>
              </a:solidFill>
            </a:endParaRPr>
          </a:p>
          <a:p>
            <a:r>
              <a:rPr lang="en-IN" sz="2800">
                <a:solidFill>
                  <a:schemeClr val="bg1"/>
                </a:solidFill>
              </a:rPr>
              <a:t>2 -</a:t>
            </a:r>
          </a:p>
        </p:txBody>
      </p:sp>
      <p:sp>
        <p:nvSpPr>
          <p:cNvPr id="6" name="TextBox 5">
            <a:extLst>
              <a:ext uri="{FF2B5EF4-FFF2-40B4-BE49-F238E27FC236}">
                <a16:creationId xmlns:a16="http://schemas.microsoft.com/office/drawing/2014/main" id="{3DDF7506-E161-4C95-93E6-B65AE30D9DC9}"/>
              </a:ext>
            </a:extLst>
          </p:cNvPr>
          <p:cNvSpPr txBox="1"/>
          <p:nvPr/>
        </p:nvSpPr>
        <p:spPr>
          <a:xfrm>
            <a:off x="1117859" y="3225439"/>
            <a:ext cx="601447" cy="954107"/>
          </a:xfrm>
          <a:prstGeom prst="rect">
            <a:avLst/>
          </a:prstGeom>
          <a:noFill/>
        </p:spPr>
        <p:txBody>
          <a:bodyPr wrap="square" rtlCol="0">
            <a:spAutoFit/>
          </a:bodyPr>
          <a:lstStyle/>
          <a:p>
            <a:endParaRPr lang="en-IN" sz="2800">
              <a:solidFill>
                <a:schemeClr val="bg1"/>
              </a:solidFill>
            </a:endParaRPr>
          </a:p>
          <a:p>
            <a:r>
              <a:rPr lang="en-IN" sz="2800">
                <a:solidFill>
                  <a:schemeClr val="bg1"/>
                </a:solidFill>
              </a:rPr>
              <a:t>3 -</a:t>
            </a:r>
          </a:p>
        </p:txBody>
      </p:sp>
      <p:sp>
        <p:nvSpPr>
          <p:cNvPr id="7" name="TextBox 6">
            <a:extLst>
              <a:ext uri="{FF2B5EF4-FFF2-40B4-BE49-F238E27FC236}">
                <a16:creationId xmlns:a16="http://schemas.microsoft.com/office/drawing/2014/main" id="{A2A8B86C-60AD-4330-912B-E7DE3E39D660}"/>
              </a:ext>
            </a:extLst>
          </p:cNvPr>
          <p:cNvSpPr txBox="1"/>
          <p:nvPr/>
        </p:nvSpPr>
        <p:spPr>
          <a:xfrm>
            <a:off x="1115735" y="4076584"/>
            <a:ext cx="601447" cy="954107"/>
          </a:xfrm>
          <a:prstGeom prst="rect">
            <a:avLst/>
          </a:prstGeom>
          <a:noFill/>
        </p:spPr>
        <p:txBody>
          <a:bodyPr wrap="square" rtlCol="0">
            <a:spAutoFit/>
          </a:bodyPr>
          <a:lstStyle/>
          <a:p>
            <a:endParaRPr lang="en-IN" sz="2800">
              <a:solidFill>
                <a:schemeClr val="bg1"/>
              </a:solidFill>
            </a:endParaRPr>
          </a:p>
          <a:p>
            <a:r>
              <a:rPr lang="en-IN" sz="2800">
                <a:solidFill>
                  <a:schemeClr val="bg1"/>
                </a:solidFill>
              </a:rPr>
              <a:t>4 -</a:t>
            </a:r>
          </a:p>
        </p:txBody>
      </p:sp>
      <p:sp>
        <p:nvSpPr>
          <p:cNvPr id="10" name="TextBox 9">
            <a:extLst>
              <a:ext uri="{FF2B5EF4-FFF2-40B4-BE49-F238E27FC236}">
                <a16:creationId xmlns:a16="http://schemas.microsoft.com/office/drawing/2014/main" id="{4CAADCEF-8B92-477D-BFEC-2015D824D896}"/>
              </a:ext>
            </a:extLst>
          </p:cNvPr>
          <p:cNvSpPr txBox="1"/>
          <p:nvPr/>
        </p:nvSpPr>
        <p:spPr>
          <a:xfrm>
            <a:off x="1091330" y="4927729"/>
            <a:ext cx="601446" cy="954107"/>
          </a:xfrm>
          <a:prstGeom prst="rect">
            <a:avLst/>
          </a:prstGeom>
          <a:noFill/>
        </p:spPr>
        <p:txBody>
          <a:bodyPr wrap="square">
            <a:spAutoFit/>
          </a:bodyPr>
          <a:lstStyle/>
          <a:p>
            <a:endParaRPr lang="en-IN" sz="2800">
              <a:solidFill>
                <a:schemeClr val="bg1"/>
              </a:solidFill>
            </a:endParaRPr>
          </a:p>
          <a:p>
            <a:r>
              <a:rPr lang="en-IN" sz="2800">
                <a:solidFill>
                  <a:schemeClr val="bg1"/>
                </a:solidFill>
              </a:rPr>
              <a:t>5 -</a:t>
            </a:r>
          </a:p>
        </p:txBody>
      </p:sp>
      <p:pic>
        <p:nvPicPr>
          <p:cNvPr id="9" name="Picture 8">
            <a:extLst>
              <a:ext uri="{FF2B5EF4-FFF2-40B4-BE49-F238E27FC236}">
                <a16:creationId xmlns:a16="http://schemas.microsoft.com/office/drawing/2014/main" id="{54716E96-94CA-4EF0-B3CF-5C4E48C23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65" y="109538"/>
            <a:ext cx="1570312" cy="1133474"/>
          </a:xfrm>
          <a:prstGeom prst="rect">
            <a:avLst/>
          </a:prstGeom>
        </p:spPr>
      </p:pic>
    </p:spTree>
    <p:extLst>
      <p:ext uri="{BB962C8B-B14F-4D97-AF65-F5344CB8AC3E}">
        <p14:creationId xmlns:p14="http://schemas.microsoft.com/office/powerpoint/2010/main" val="2184187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D16651-3492-40C7-AB96-C5FC62538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857" y="2132598"/>
            <a:ext cx="8140782" cy="3877092"/>
          </a:xfrm>
          <a:prstGeom prst="rect">
            <a:avLst/>
          </a:prstGeom>
        </p:spPr>
      </p:pic>
      <p:sp>
        <p:nvSpPr>
          <p:cNvPr id="4" name="TextBox 3">
            <a:extLst>
              <a:ext uri="{FF2B5EF4-FFF2-40B4-BE49-F238E27FC236}">
                <a16:creationId xmlns:a16="http://schemas.microsoft.com/office/drawing/2014/main" id="{F3ADFCA1-FCEC-411B-8422-D79C439CF6E7}"/>
              </a:ext>
            </a:extLst>
          </p:cNvPr>
          <p:cNvSpPr txBox="1"/>
          <p:nvPr/>
        </p:nvSpPr>
        <p:spPr>
          <a:xfrm>
            <a:off x="4391025" y="196334"/>
            <a:ext cx="6710362" cy="461665"/>
          </a:xfrm>
          <a:prstGeom prst="rect">
            <a:avLst/>
          </a:prstGeom>
          <a:noFill/>
        </p:spPr>
        <p:txBody>
          <a:bodyPr wrap="square">
            <a:spAutoFit/>
          </a:bodyPr>
          <a:lstStyle/>
          <a:p>
            <a:r>
              <a:rPr lang="en-IN" sz="2400" b="1">
                <a:solidFill>
                  <a:schemeClr val="bg1"/>
                </a:solidFill>
              </a:rPr>
              <a:t>AD-Hoc Request- 7</a:t>
            </a:r>
          </a:p>
        </p:txBody>
      </p:sp>
      <p:sp>
        <p:nvSpPr>
          <p:cNvPr id="6" name="TextBox 5">
            <a:extLst>
              <a:ext uri="{FF2B5EF4-FFF2-40B4-BE49-F238E27FC236}">
                <a16:creationId xmlns:a16="http://schemas.microsoft.com/office/drawing/2014/main" id="{1E5545D6-A9AA-485E-A69F-F83F1941B31A}"/>
              </a:ext>
            </a:extLst>
          </p:cNvPr>
          <p:cNvSpPr txBox="1"/>
          <p:nvPr/>
        </p:nvSpPr>
        <p:spPr>
          <a:xfrm>
            <a:off x="1010856" y="1281296"/>
            <a:ext cx="1919287" cy="646331"/>
          </a:xfrm>
          <a:prstGeom prst="rect">
            <a:avLst/>
          </a:prstGeom>
          <a:noFill/>
        </p:spPr>
        <p:txBody>
          <a:bodyPr wrap="square">
            <a:spAutoFit/>
          </a:bodyPr>
          <a:lstStyle/>
          <a:p>
            <a:pPr algn="ctr"/>
            <a:r>
              <a:rPr lang="en-US" sz="3600" b="0" cap="none" spc="0">
                <a:ln w="0"/>
                <a:solidFill>
                  <a:schemeClr val="bg1"/>
                </a:solidFill>
                <a:effectLst>
                  <a:outerShdw blurRad="38100" dist="25400" dir="5400000" algn="ctr" rotWithShape="0">
                    <a:srgbClr val="6E747A">
                      <a:alpha val="43000"/>
                    </a:srgbClr>
                  </a:outerShdw>
                </a:effectLst>
              </a:rPr>
              <a:t>Insights</a:t>
            </a:r>
          </a:p>
        </p:txBody>
      </p:sp>
      <p:pic>
        <p:nvPicPr>
          <p:cNvPr id="5" name="Picture 4">
            <a:extLst>
              <a:ext uri="{FF2B5EF4-FFF2-40B4-BE49-F238E27FC236}">
                <a16:creationId xmlns:a16="http://schemas.microsoft.com/office/drawing/2014/main" id="{665F86B2-28C3-452F-8848-5A8D4C6AD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5" y="109538"/>
            <a:ext cx="1296760" cy="966787"/>
          </a:xfrm>
          <a:prstGeom prst="rect">
            <a:avLst/>
          </a:prstGeom>
        </p:spPr>
      </p:pic>
    </p:spTree>
    <p:extLst>
      <p:ext uri="{BB962C8B-B14F-4D97-AF65-F5344CB8AC3E}">
        <p14:creationId xmlns:p14="http://schemas.microsoft.com/office/powerpoint/2010/main" val="3055649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7EE953-7326-4E8B-9069-08EAF2FFD7A8}"/>
              </a:ext>
            </a:extLst>
          </p:cNvPr>
          <p:cNvSpPr txBox="1"/>
          <p:nvPr/>
        </p:nvSpPr>
        <p:spPr>
          <a:xfrm>
            <a:off x="576482" y="1249944"/>
            <a:ext cx="11229703" cy="1323439"/>
          </a:xfrm>
          <a:prstGeom prst="rect">
            <a:avLst/>
          </a:prstGeom>
          <a:noFill/>
        </p:spPr>
        <p:txBody>
          <a:bodyPr wrap="square">
            <a:spAutoFit/>
          </a:bodyPr>
          <a:lstStyle/>
          <a:p>
            <a:r>
              <a:rPr lang="en-US">
                <a:solidFill>
                  <a:schemeClr val="bg1"/>
                </a:solidFill>
              </a:rPr>
              <a:t> </a:t>
            </a:r>
            <a:r>
              <a:rPr lang="en-US" sz="2000" b="1">
                <a:solidFill>
                  <a:schemeClr val="bg1"/>
                </a:solidFill>
              </a:rPr>
              <a:t>8-</a:t>
            </a:r>
            <a:r>
              <a:rPr lang="en-US">
                <a:solidFill>
                  <a:schemeClr val="bg1"/>
                </a:solidFill>
              </a:rPr>
              <a:t> </a:t>
            </a:r>
            <a:r>
              <a:rPr lang="en-US" sz="2000" b="1">
                <a:solidFill>
                  <a:schemeClr val="bg1"/>
                </a:solidFill>
              </a:rPr>
              <a:t>In which quarter of 2020, got the maximum total_ sold_ quantity? The final output contains these fields sorted by the total_ sold_ quantity, </a:t>
            </a:r>
          </a:p>
          <a:p>
            <a:r>
              <a:rPr lang="en-US" sz="2000" b="1">
                <a:solidFill>
                  <a:schemeClr val="bg1"/>
                </a:solidFill>
              </a:rPr>
              <a:t>Quarter </a:t>
            </a:r>
          </a:p>
          <a:p>
            <a:r>
              <a:rPr lang="en-US" sz="2000" b="1">
                <a:solidFill>
                  <a:schemeClr val="bg1"/>
                </a:solidFill>
              </a:rPr>
              <a:t>total_sold_quantity</a:t>
            </a:r>
            <a:endParaRPr lang="en-IN" sz="2000" b="1">
              <a:solidFill>
                <a:schemeClr val="bg1"/>
              </a:solidFill>
            </a:endParaRPr>
          </a:p>
        </p:txBody>
      </p:sp>
      <p:pic>
        <p:nvPicPr>
          <p:cNvPr id="5" name="Picture 4">
            <a:extLst>
              <a:ext uri="{FF2B5EF4-FFF2-40B4-BE49-F238E27FC236}">
                <a16:creationId xmlns:a16="http://schemas.microsoft.com/office/drawing/2014/main" id="{DF8596FF-AF8D-4325-8511-BA51C5275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848" y="3461007"/>
            <a:ext cx="2712721" cy="2522439"/>
          </a:xfrm>
          <a:prstGeom prst="rect">
            <a:avLst/>
          </a:prstGeom>
        </p:spPr>
      </p:pic>
      <p:pic>
        <p:nvPicPr>
          <p:cNvPr id="7" name="Picture 6">
            <a:extLst>
              <a:ext uri="{FF2B5EF4-FFF2-40B4-BE49-F238E27FC236}">
                <a16:creationId xmlns:a16="http://schemas.microsoft.com/office/drawing/2014/main" id="{6628132F-139E-4BBA-BBB2-B987A8E8C6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843" y="3710213"/>
            <a:ext cx="2259410" cy="1665009"/>
          </a:xfrm>
          <a:prstGeom prst="rect">
            <a:avLst/>
          </a:prstGeom>
        </p:spPr>
      </p:pic>
      <p:sp>
        <p:nvSpPr>
          <p:cNvPr id="8" name="TextBox 7">
            <a:extLst>
              <a:ext uri="{FF2B5EF4-FFF2-40B4-BE49-F238E27FC236}">
                <a16:creationId xmlns:a16="http://schemas.microsoft.com/office/drawing/2014/main" id="{675BBD8B-178A-4F48-AE5C-EBA726DB178F}"/>
              </a:ext>
            </a:extLst>
          </p:cNvPr>
          <p:cNvSpPr txBox="1"/>
          <p:nvPr/>
        </p:nvSpPr>
        <p:spPr>
          <a:xfrm>
            <a:off x="4885818" y="213874"/>
            <a:ext cx="3100591" cy="461665"/>
          </a:xfrm>
          <a:prstGeom prst="rect">
            <a:avLst/>
          </a:prstGeom>
          <a:noFill/>
        </p:spPr>
        <p:txBody>
          <a:bodyPr wrap="square">
            <a:spAutoFit/>
          </a:bodyPr>
          <a:lstStyle/>
          <a:p>
            <a:r>
              <a:rPr lang="en-IN" sz="2400" b="1">
                <a:solidFill>
                  <a:schemeClr val="bg1"/>
                </a:solidFill>
              </a:rPr>
              <a:t>AD-Hoc Request- 8</a:t>
            </a:r>
          </a:p>
        </p:txBody>
      </p:sp>
      <p:sp>
        <p:nvSpPr>
          <p:cNvPr id="10" name="TextBox 9">
            <a:extLst>
              <a:ext uri="{FF2B5EF4-FFF2-40B4-BE49-F238E27FC236}">
                <a16:creationId xmlns:a16="http://schemas.microsoft.com/office/drawing/2014/main" id="{27A794C9-4BE1-47DA-AA8D-34F74F1E9025}"/>
              </a:ext>
            </a:extLst>
          </p:cNvPr>
          <p:cNvSpPr txBox="1"/>
          <p:nvPr/>
        </p:nvSpPr>
        <p:spPr>
          <a:xfrm>
            <a:off x="4239585" y="4284618"/>
            <a:ext cx="6105524" cy="369332"/>
          </a:xfrm>
          <a:prstGeom prst="rect">
            <a:avLst/>
          </a:prstGeom>
          <a:noFill/>
        </p:spPr>
        <p:txBody>
          <a:bodyPr wrap="square">
            <a:spAutoFit/>
          </a:bodyPr>
          <a:lstStyle/>
          <a:p>
            <a:r>
              <a:rPr lang="en-IN">
                <a:solidFill>
                  <a:schemeClr val="bg1"/>
                </a:solidFill>
              </a:rPr>
              <a:t>RESULT –</a:t>
            </a:r>
          </a:p>
        </p:txBody>
      </p:sp>
      <p:sp>
        <p:nvSpPr>
          <p:cNvPr id="11" name="TextBox 10">
            <a:extLst>
              <a:ext uri="{FF2B5EF4-FFF2-40B4-BE49-F238E27FC236}">
                <a16:creationId xmlns:a16="http://schemas.microsoft.com/office/drawing/2014/main" id="{8B061DD8-49C2-4A38-A97E-6CEF7632AFD2}"/>
              </a:ext>
            </a:extLst>
          </p:cNvPr>
          <p:cNvSpPr txBox="1"/>
          <p:nvPr/>
        </p:nvSpPr>
        <p:spPr>
          <a:xfrm>
            <a:off x="576482" y="2747678"/>
            <a:ext cx="6105524" cy="400110"/>
          </a:xfrm>
          <a:prstGeom prst="rect">
            <a:avLst/>
          </a:prstGeom>
          <a:noFill/>
        </p:spPr>
        <p:txBody>
          <a:bodyPr wrap="square">
            <a:spAutoFit/>
          </a:bodyPr>
          <a:lstStyle/>
          <a:p>
            <a:r>
              <a:rPr lang="en-IN" sz="2000">
                <a:solidFill>
                  <a:schemeClr val="bg1"/>
                </a:solidFill>
              </a:rPr>
              <a:t>Query</a:t>
            </a:r>
          </a:p>
        </p:txBody>
      </p:sp>
      <p:sp>
        <p:nvSpPr>
          <p:cNvPr id="2" name="Arrow: Right 1">
            <a:extLst>
              <a:ext uri="{FF2B5EF4-FFF2-40B4-BE49-F238E27FC236}">
                <a16:creationId xmlns:a16="http://schemas.microsoft.com/office/drawing/2014/main" id="{1E0EE9A8-888E-44AA-96BB-9609B2B61B5D}"/>
              </a:ext>
            </a:extLst>
          </p:cNvPr>
          <p:cNvSpPr/>
          <p:nvPr/>
        </p:nvSpPr>
        <p:spPr>
          <a:xfrm>
            <a:off x="5105484" y="4205688"/>
            <a:ext cx="880675" cy="51653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FDD07C70-8D13-4BBF-B435-21B795401C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65" y="109538"/>
            <a:ext cx="1296760" cy="849132"/>
          </a:xfrm>
          <a:prstGeom prst="rect">
            <a:avLst/>
          </a:prstGeom>
        </p:spPr>
      </p:pic>
    </p:spTree>
    <p:extLst>
      <p:ext uri="{BB962C8B-B14F-4D97-AF65-F5344CB8AC3E}">
        <p14:creationId xmlns:p14="http://schemas.microsoft.com/office/powerpoint/2010/main" val="2085780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CC7B0D-4EFE-4C25-BDF5-8767B3742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019" y="2510132"/>
            <a:ext cx="5695905" cy="3496457"/>
          </a:xfrm>
          <a:prstGeom prst="rect">
            <a:avLst/>
          </a:prstGeom>
        </p:spPr>
      </p:pic>
      <p:sp>
        <p:nvSpPr>
          <p:cNvPr id="5" name="TextBox 4">
            <a:extLst>
              <a:ext uri="{FF2B5EF4-FFF2-40B4-BE49-F238E27FC236}">
                <a16:creationId xmlns:a16="http://schemas.microsoft.com/office/drawing/2014/main" id="{8C4F3F62-9490-4159-8E5D-B8973379B2AB}"/>
              </a:ext>
            </a:extLst>
          </p:cNvPr>
          <p:cNvSpPr txBox="1"/>
          <p:nvPr/>
        </p:nvSpPr>
        <p:spPr>
          <a:xfrm>
            <a:off x="4409622" y="234434"/>
            <a:ext cx="6105524" cy="461665"/>
          </a:xfrm>
          <a:prstGeom prst="rect">
            <a:avLst/>
          </a:prstGeom>
          <a:noFill/>
        </p:spPr>
        <p:txBody>
          <a:bodyPr wrap="square">
            <a:spAutoFit/>
          </a:bodyPr>
          <a:lstStyle/>
          <a:p>
            <a:r>
              <a:rPr lang="en-IN" sz="2400" b="1">
                <a:solidFill>
                  <a:schemeClr val="bg1"/>
                </a:solidFill>
              </a:rPr>
              <a:t>AD-Hoc Request- 8</a:t>
            </a:r>
          </a:p>
        </p:txBody>
      </p:sp>
      <p:sp>
        <p:nvSpPr>
          <p:cNvPr id="7" name="TextBox 6">
            <a:extLst>
              <a:ext uri="{FF2B5EF4-FFF2-40B4-BE49-F238E27FC236}">
                <a16:creationId xmlns:a16="http://schemas.microsoft.com/office/drawing/2014/main" id="{BD6BE977-BE45-4E38-9F3D-0ADE6FDD9121}"/>
              </a:ext>
            </a:extLst>
          </p:cNvPr>
          <p:cNvSpPr txBox="1"/>
          <p:nvPr/>
        </p:nvSpPr>
        <p:spPr>
          <a:xfrm>
            <a:off x="666749" y="1451486"/>
            <a:ext cx="2566987" cy="646331"/>
          </a:xfrm>
          <a:prstGeom prst="rect">
            <a:avLst/>
          </a:prstGeom>
          <a:noFill/>
        </p:spPr>
        <p:txBody>
          <a:bodyPr wrap="square">
            <a:spAutoFit/>
          </a:bodyPr>
          <a:lstStyle/>
          <a:p>
            <a:pPr algn="ctr"/>
            <a:r>
              <a:rPr lang="en-US" sz="3600" b="0" cap="none" spc="0">
                <a:ln w="0"/>
                <a:solidFill>
                  <a:schemeClr val="bg1"/>
                </a:solidFill>
                <a:effectLst>
                  <a:outerShdw blurRad="38100" dist="25400" dir="5400000" algn="ctr" rotWithShape="0">
                    <a:srgbClr val="6E747A">
                      <a:alpha val="43000"/>
                    </a:srgbClr>
                  </a:outerShdw>
                </a:effectLst>
              </a:rPr>
              <a:t>Insights</a:t>
            </a:r>
          </a:p>
        </p:txBody>
      </p:sp>
      <p:pic>
        <p:nvPicPr>
          <p:cNvPr id="6" name="Picture 5">
            <a:extLst>
              <a:ext uri="{FF2B5EF4-FFF2-40B4-BE49-F238E27FC236}">
                <a16:creationId xmlns:a16="http://schemas.microsoft.com/office/drawing/2014/main" id="{EBF0CFDA-026E-4F23-B2F5-4408B56B9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5" y="109538"/>
            <a:ext cx="1296760" cy="1046673"/>
          </a:xfrm>
          <a:prstGeom prst="rect">
            <a:avLst/>
          </a:prstGeom>
        </p:spPr>
      </p:pic>
    </p:spTree>
    <p:extLst>
      <p:ext uri="{BB962C8B-B14F-4D97-AF65-F5344CB8AC3E}">
        <p14:creationId xmlns:p14="http://schemas.microsoft.com/office/powerpoint/2010/main" val="4035138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8DA254-F59A-4EF5-812A-ECEFA08FE6A5}"/>
              </a:ext>
            </a:extLst>
          </p:cNvPr>
          <p:cNvSpPr txBox="1"/>
          <p:nvPr/>
        </p:nvSpPr>
        <p:spPr>
          <a:xfrm>
            <a:off x="1215933" y="1129119"/>
            <a:ext cx="8425269" cy="1015663"/>
          </a:xfrm>
          <a:prstGeom prst="rect">
            <a:avLst/>
          </a:prstGeom>
          <a:noFill/>
        </p:spPr>
        <p:txBody>
          <a:bodyPr wrap="square">
            <a:spAutoFit/>
          </a:bodyPr>
          <a:lstStyle/>
          <a:p>
            <a:r>
              <a:rPr lang="en-US" sz="2000" b="1">
                <a:solidFill>
                  <a:schemeClr val="bg1"/>
                </a:solidFill>
              </a:rPr>
              <a:t>9- </a:t>
            </a:r>
            <a:r>
              <a:rPr lang="en-US"/>
              <a:t> </a:t>
            </a:r>
            <a:r>
              <a:rPr lang="en-US" sz="2000" b="1">
                <a:solidFill>
                  <a:schemeClr val="bg1"/>
                </a:solidFill>
              </a:rPr>
              <a:t>Which channel helped to bring more gross sales in the fiscal year 2021 and the percentage of contribution? The final output contains these fields, channel gross_sales_mln percentage</a:t>
            </a:r>
            <a:endParaRPr lang="en-IN" sz="2000" b="1">
              <a:solidFill>
                <a:schemeClr val="bg1"/>
              </a:solidFill>
            </a:endParaRPr>
          </a:p>
        </p:txBody>
      </p:sp>
      <p:pic>
        <p:nvPicPr>
          <p:cNvPr id="5" name="Picture 4">
            <a:extLst>
              <a:ext uri="{FF2B5EF4-FFF2-40B4-BE49-F238E27FC236}">
                <a16:creationId xmlns:a16="http://schemas.microsoft.com/office/drawing/2014/main" id="{67485A7E-2E9C-4D35-9126-0FAAF9A7A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48" y="3132454"/>
            <a:ext cx="4233129" cy="2324301"/>
          </a:xfrm>
          <a:prstGeom prst="rect">
            <a:avLst/>
          </a:prstGeom>
        </p:spPr>
      </p:pic>
      <p:pic>
        <p:nvPicPr>
          <p:cNvPr id="7" name="Picture 6">
            <a:extLst>
              <a:ext uri="{FF2B5EF4-FFF2-40B4-BE49-F238E27FC236}">
                <a16:creationId xmlns:a16="http://schemas.microsoft.com/office/drawing/2014/main" id="{797323D6-1664-4781-8C6F-394D6125E2D0}"/>
              </a:ext>
            </a:extLst>
          </p:cNvPr>
          <p:cNvPicPr>
            <a:picLocks noChangeAspect="1"/>
          </p:cNvPicPr>
          <p:nvPr/>
        </p:nvPicPr>
        <p:blipFill>
          <a:blip r:embed="rId3"/>
          <a:stretch>
            <a:fillRect/>
          </a:stretch>
        </p:blipFill>
        <p:spPr>
          <a:xfrm>
            <a:off x="6092189" y="3425189"/>
            <a:ext cx="7621" cy="7621"/>
          </a:xfrm>
          <a:prstGeom prst="rect">
            <a:avLst/>
          </a:prstGeom>
        </p:spPr>
      </p:pic>
      <p:pic>
        <p:nvPicPr>
          <p:cNvPr id="9" name="Picture 8">
            <a:extLst>
              <a:ext uri="{FF2B5EF4-FFF2-40B4-BE49-F238E27FC236}">
                <a16:creationId xmlns:a16="http://schemas.microsoft.com/office/drawing/2014/main" id="{87500A8E-4E57-46DF-9A69-6CBECE1E82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448" y="5456755"/>
            <a:ext cx="4233129" cy="883997"/>
          </a:xfrm>
          <a:prstGeom prst="rect">
            <a:avLst/>
          </a:prstGeom>
        </p:spPr>
      </p:pic>
      <p:pic>
        <p:nvPicPr>
          <p:cNvPr id="11" name="Picture 10">
            <a:extLst>
              <a:ext uri="{FF2B5EF4-FFF2-40B4-BE49-F238E27FC236}">
                <a16:creationId xmlns:a16="http://schemas.microsoft.com/office/drawing/2014/main" id="{91D1319B-7C4F-498F-923C-5BDA506F23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2062" y="3794263"/>
            <a:ext cx="2872989" cy="985883"/>
          </a:xfrm>
          <a:prstGeom prst="rect">
            <a:avLst/>
          </a:prstGeom>
        </p:spPr>
      </p:pic>
      <p:sp>
        <p:nvSpPr>
          <p:cNvPr id="10" name="TextBox 9">
            <a:extLst>
              <a:ext uri="{FF2B5EF4-FFF2-40B4-BE49-F238E27FC236}">
                <a16:creationId xmlns:a16="http://schemas.microsoft.com/office/drawing/2014/main" id="{4D076FF5-A681-43AA-9B1D-2163E2878F67}"/>
              </a:ext>
            </a:extLst>
          </p:cNvPr>
          <p:cNvSpPr txBox="1"/>
          <p:nvPr/>
        </p:nvSpPr>
        <p:spPr>
          <a:xfrm>
            <a:off x="4795827" y="259856"/>
            <a:ext cx="4017433" cy="461665"/>
          </a:xfrm>
          <a:prstGeom prst="rect">
            <a:avLst/>
          </a:prstGeom>
          <a:noFill/>
        </p:spPr>
        <p:txBody>
          <a:bodyPr wrap="square">
            <a:spAutoFit/>
          </a:bodyPr>
          <a:lstStyle/>
          <a:p>
            <a:r>
              <a:rPr lang="en-IN" sz="2400" b="1">
                <a:solidFill>
                  <a:schemeClr val="bg1"/>
                </a:solidFill>
              </a:rPr>
              <a:t>AD-Hoc Request- 9</a:t>
            </a:r>
          </a:p>
        </p:txBody>
      </p:sp>
      <p:sp>
        <p:nvSpPr>
          <p:cNvPr id="12" name="TextBox 11">
            <a:extLst>
              <a:ext uri="{FF2B5EF4-FFF2-40B4-BE49-F238E27FC236}">
                <a16:creationId xmlns:a16="http://schemas.microsoft.com/office/drawing/2014/main" id="{BD94A9CD-1678-46BB-ABEA-BC32A68A9A9E}"/>
              </a:ext>
            </a:extLst>
          </p:cNvPr>
          <p:cNvSpPr txBox="1"/>
          <p:nvPr/>
        </p:nvSpPr>
        <p:spPr>
          <a:xfrm>
            <a:off x="528638" y="2304536"/>
            <a:ext cx="6105524" cy="400110"/>
          </a:xfrm>
          <a:prstGeom prst="rect">
            <a:avLst/>
          </a:prstGeom>
          <a:noFill/>
        </p:spPr>
        <p:txBody>
          <a:bodyPr wrap="square">
            <a:spAutoFit/>
          </a:bodyPr>
          <a:lstStyle/>
          <a:p>
            <a:r>
              <a:rPr lang="en-IN" sz="2000">
                <a:solidFill>
                  <a:schemeClr val="bg1"/>
                </a:solidFill>
              </a:rPr>
              <a:t>Query</a:t>
            </a:r>
          </a:p>
        </p:txBody>
      </p:sp>
      <p:sp>
        <p:nvSpPr>
          <p:cNvPr id="14" name="TextBox 13">
            <a:extLst>
              <a:ext uri="{FF2B5EF4-FFF2-40B4-BE49-F238E27FC236}">
                <a16:creationId xmlns:a16="http://schemas.microsoft.com/office/drawing/2014/main" id="{8474344E-C045-41F9-AD91-38751F05BE89}"/>
              </a:ext>
            </a:extLst>
          </p:cNvPr>
          <p:cNvSpPr txBox="1"/>
          <p:nvPr/>
        </p:nvSpPr>
        <p:spPr>
          <a:xfrm>
            <a:off x="5212028" y="4102539"/>
            <a:ext cx="6105524" cy="369332"/>
          </a:xfrm>
          <a:prstGeom prst="rect">
            <a:avLst/>
          </a:prstGeom>
          <a:noFill/>
        </p:spPr>
        <p:txBody>
          <a:bodyPr wrap="square">
            <a:spAutoFit/>
          </a:bodyPr>
          <a:lstStyle/>
          <a:p>
            <a:r>
              <a:rPr lang="en-IN">
                <a:solidFill>
                  <a:schemeClr val="bg1"/>
                </a:solidFill>
              </a:rPr>
              <a:t>RESULT –</a:t>
            </a:r>
          </a:p>
        </p:txBody>
      </p:sp>
      <p:sp>
        <p:nvSpPr>
          <p:cNvPr id="13" name="Arrow: Right 12">
            <a:extLst>
              <a:ext uri="{FF2B5EF4-FFF2-40B4-BE49-F238E27FC236}">
                <a16:creationId xmlns:a16="http://schemas.microsoft.com/office/drawing/2014/main" id="{22C2BFAE-B0EF-47AB-BBB3-A50423ACD535}"/>
              </a:ext>
            </a:extLst>
          </p:cNvPr>
          <p:cNvSpPr/>
          <p:nvPr/>
        </p:nvSpPr>
        <p:spPr>
          <a:xfrm>
            <a:off x="6102454" y="4036335"/>
            <a:ext cx="880675" cy="51653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F3E2653C-D809-4E95-963C-134A1CD07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465" y="109538"/>
            <a:ext cx="1296760" cy="947737"/>
          </a:xfrm>
          <a:prstGeom prst="rect">
            <a:avLst/>
          </a:prstGeom>
        </p:spPr>
      </p:pic>
    </p:spTree>
    <p:extLst>
      <p:ext uri="{BB962C8B-B14F-4D97-AF65-F5344CB8AC3E}">
        <p14:creationId xmlns:p14="http://schemas.microsoft.com/office/powerpoint/2010/main" val="2766867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F8F98E-EC8A-4DB4-B060-F0EAC7987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5950" y="2875625"/>
            <a:ext cx="5511099" cy="2791750"/>
          </a:xfrm>
          <a:prstGeom prst="rect">
            <a:avLst/>
          </a:prstGeom>
        </p:spPr>
      </p:pic>
      <p:sp>
        <p:nvSpPr>
          <p:cNvPr id="4" name="TextBox 3">
            <a:extLst>
              <a:ext uri="{FF2B5EF4-FFF2-40B4-BE49-F238E27FC236}">
                <a16:creationId xmlns:a16="http://schemas.microsoft.com/office/drawing/2014/main" id="{9517F326-A2F7-4635-9915-196F0003744C}"/>
              </a:ext>
            </a:extLst>
          </p:cNvPr>
          <p:cNvSpPr txBox="1"/>
          <p:nvPr/>
        </p:nvSpPr>
        <p:spPr>
          <a:xfrm>
            <a:off x="5157788" y="234434"/>
            <a:ext cx="3879208" cy="461665"/>
          </a:xfrm>
          <a:prstGeom prst="rect">
            <a:avLst/>
          </a:prstGeom>
          <a:noFill/>
        </p:spPr>
        <p:txBody>
          <a:bodyPr wrap="square">
            <a:spAutoFit/>
          </a:bodyPr>
          <a:lstStyle/>
          <a:p>
            <a:r>
              <a:rPr lang="en-IN" sz="2400" b="1">
                <a:solidFill>
                  <a:schemeClr val="bg1"/>
                </a:solidFill>
              </a:rPr>
              <a:t>AD-Hoc Request- 9</a:t>
            </a:r>
          </a:p>
        </p:txBody>
      </p:sp>
      <p:sp>
        <p:nvSpPr>
          <p:cNvPr id="6" name="TextBox 5">
            <a:extLst>
              <a:ext uri="{FF2B5EF4-FFF2-40B4-BE49-F238E27FC236}">
                <a16:creationId xmlns:a16="http://schemas.microsoft.com/office/drawing/2014/main" id="{96FE1F56-5DC9-45F4-8909-AB7EAC89B47B}"/>
              </a:ext>
            </a:extLst>
          </p:cNvPr>
          <p:cNvSpPr txBox="1"/>
          <p:nvPr/>
        </p:nvSpPr>
        <p:spPr>
          <a:xfrm>
            <a:off x="1190625" y="1554642"/>
            <a:ext cx="2543648" cy="646331"/>
          </a:xfrm>
          <a:prstGeom prst="rect">
            <a:avLst/>
          </a:prstGeom>
          <a:noFill/>
        </p:spPr>
        <p:txBody>
          <a:bodyPr wrap="square">
            <a:spAutoFit/>
          </a:bodyPr>
          <a:lstStyle/>
          <a:p>
            <a:pPr algn="ctr"/>
            <a:r>
              <a:rPr lang="en-US" sz="3600" b="0" cap="none" spc="0">
                <a:ln w="0"/>
                <a:solidFill>
                  <a:schemeClr val="bg1"/>
                </a:solidFill>
                <a:effectLst>
                  <a:outerShdw blurRad="38100" dist="25400" dir="5400000" algn="ctr" rotWithShape="0">
                    <a:srgbClr val="6E747A">
                      <a:alpha val="43000"/>
                    </a:srgbClr>
                  </a:outerShdw>
                </a:effectLst>
              </a:rPr>
              <a:t>Insights</a:t>
            </a:r>
          </a:p>
        </p:txBody>
      </p:sp>
      <p:pic>
        <p:nvPicPr>
          <p:cNvPr id="5" name="Picture 4">
            <a:extLst>
              <a:ext uri="{FF2B5EF4-FFF2-40B4-BE49-F238E27FC236}">
                <a16:creationId xmlns:a16="http://schemas.microsoft.com/office/drawing/2014/main" id="{9B4D20DA-89F7-480B-BEE7-DB3FA0854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5" y="109538"/>
            <a:ext cx="1296760" cy="978379"/>
          </a:xfrm>
          <a:prstGeom prst="rect">
            <a:avLst/>
          </a:prstGeom>
        </p:spPr>
      </p:pic>
    </p:spTree>
    <p:extLst>
      <p:ext uri="{BB962C8B-B14F-4D97-AF65-F5344CB8AC3E}">
        <p14:creationId xmlns:p14="http://schemas.microsoft.com/office/powerpoint/2010/main" val="1536025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D2BBA9-61B2-4679-A28F-B03763698698}"/>
              </a:ext>
            </a:extLst>
          </p:cNvPr>
          <p:cNvSpPr txBox="1"/>
          <p:nvPr/>
        </p:nvSpPr>
        <p:spPr>
          <a:xfrm>
            <a:off x="770845" y="880744"/>
            <a:ext cx="10264909" cy="2554545"/>
          </a:xfrm>
          <a:prstGeom prst="rect">
            <a:avLst/>
          </a:prstGeom>
          <a:noFill/>
        </p:spPr>
        <p:txBody>
          <a:bodyPr wrap="square">
            <a:spAutoFit/>
          </a:bodyPr>
          <a:lstStyle/>
          <a:p>
            <a:r>
              <a:rPr lang="en-US" sz="2000" b="1">
                <a:solidFill>
                  <a:schemeClr val="bg1"/>
                </a:solidFill>
              </a:rPr>
              <a:t>10- Get the Top 3 products in each division that have a high total_sold_quantity in the </a:t>
            </a:r>
          </a:p>
          <a:p>
            <a:r>
              <a:rPr lang="en-US" sz="2000" b="1">
                <a:solidFill>
                  <a:schemeClr val="bg1"/>
                </a:solidFill>
              </a:rPr>
              <a:t>fiscal_year 2021? The final output contains these fields, </a:t>
            </a:r>
          </a:p>
          <a:p>
            <a:r>
              <a:rPr lang="en-US" sz="2000" b="1">
                <a:solidFill>
                  <a:schemeClr val="bg1"/>
                </a:solidFill>
              </a:rPr>
              <a:t>division </a:t>
            </a:r>
          </a:p>
          <a:p>
            <a:r>
              <a:rPr lang="en-US" sz="2000" b="1">
                <a:solidFill>
                  <a:schemeClr val="bg1"/>
                </a:solidFill>
              </a:rPr>
              <a:t>product_code </a:t>
            </a:r>
          </a:p>
          <a:p>
            <a:r>
              <a:rPr lang="en-US" sz="2000" b="1">
                <a:solidFill>
                  <a:schemeClr val="bg1"/>
                </a:solidFill>
              </a:rPr>
              <a:t>product </a:t>
            </a:r>
          </a:p>
          <a:p>
            <a:r>
              <a:rPr lang="en-US" sz="2000" b="1">
                <a:solidFill>
                  <a:schemeClr val="bg1"/>
                </a:solidFill>
              </a:rPr>
              <a:t>Total_sold_quantity </a:t>
            </a:r>
          </a:p>
          <a:p>
            <a:r>
              <a:rPr lang="en-US" sz="2000" b="1">
                <a:solidFill>
                  <a:schemeClr val="bg1"/>
                </a:solidFill>
              </a:rPr>
              <a:t>rank_order</a:t>
            </a:r>
            <a:endParaRPr lang="en-IN" sz="2000" b="1">
              <a:solidFill>
                <a:schemeClr val="bg1"/>
              </a:solidFill>
            </a:endParaRPr>
          </a:p>
        </p:txBody>
      </p:sp>
      <p:pic>
        <p:nvPicPr>
          <p:cNvPr id="5" name="Picture 4">
            <a:extLst>
              <a:ext uri="{FF2B5EF4-FFF2-40B4-BE49-F238E27FC236}">
                <a16:creationId xmlns:a16="http://schemas.microsoft.com/office/drawing/2014/main" id="{DEC1DE33-EEFF-4580-A879-A6DDD56D7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243" y="3848100"/>
            <a:ext cx="4564082" cy="2085974"/>
          </a:xfrm>
          <a:prstGeom prst="rect">
            <a:avLst/>
          </a:prstGeom>
        </p:spPr>
      </p:pic>
      <p:pic>
        <p:nvPicPr>
          <p:cNvPr id="9" name="Picture 8">
            <a:extLst>
              <a:ext uri="{FF2B5EF4-FFF2-40B4-BE49-F238E27FC236}">
                <a16:creationId xmlns:a16="http://schemas.microsoft.com/office/drawing/2014/main" id="{DD776A8E-BA00-4797-8934-EE1A42CB5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243" y="5934074"/>
            <a:ext cx="4564082" cy="814387"/>
          </a:xfrm>
          <a:prstGeom prst="rect">
            <a:avLst/>
          </a:prstGeom>
        </p:spPr>
      </p:pic>
      <p:pic>
        <p:nvPicPr>
          <p:cNvPr id="11" name="Picture 10">
            <a:extLst>
              <a:ext uri="{FF2B5EF4-FFF2-40B4-BE49-F238E27FC236}">
                <a16:creationId xmlns:a16="http://schemas.microsoft.com/office/drawing/2014/main" id="{80E8ABFA-BAF7-4F9C-8DEF-85931C54F6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0961" y="2961875"/>
            <a:ext cx="3095924" cy="3117668"/>
          </a:xfrm>
          <a:prstGeom prst="rect">
            <a:avLst/>
          </a:prstGeom>
        </p:spPr>
      </p:pic>
      <p:sp>
        <p:nvSpPr>
          <p:cNvPr id="7" name="TextBox 6">
            <a:extLst>
              <a:ext uri="{FF2B5EF4-FFF2-40B4-BE49-F238E27FC236}">
                <a16:creationId xmlns:a16="http://schemas.microsoft.com/office/drawing/2014/main" id="{22916975-F8D0-47CC-9FB9-65E43A69E38E}"/>
              </a:ext>
            </a:extLst>
          </p:cNvPr>
          <p:cNvSpPr txBox="1"/>
          <p:nvPr/>
        </p:nvSpPr>
        <p:spPr>
          <a:xfrm>
            <a:off x="5220815" y="12621"/>
            <a:ext cx="6105524" cy="461665"/>
          </a:xfrm>
          <a:prstGeom prst="rect">
            <a:avLst/>
          </a:prstGeom>
          <a:noFill/>
        </p:spPr>
        <p:txBody>
          <a:bodyPr wrap="square">
            <a:spAutoFit/>
          </a:bodyPr>
          <a:lstStyle/>
          <a:p>
            <a:r>
              <a:rPr lang="en-IN" sz="2400" b="1">
                <a:solidFill>
                  <a:schemeClr val="bg1"/>
                </a:solidFill>
              </a:rPr>
              <a:t>AD-Hoc Request- 10</a:t>
            </a:r>
          </a:p>
        </p:txBody>
      </p:sp>
      <p:sp>
        <p:nvSpPr>
          <p:cNvPr id="10" name="TextBox 9">
            <a:extLst>
              <a:ext uri="{FF2B5EF4-FFF2-40B4-BE49-F238E27FC236}">
                <a16:creationId xmlns:a16="http://schemas.microsoft.com/office/drawing/2014/main" id="{06E2F668-03F4-4669-90BF-FB956BC99EC7}"/>
              </a:ext>
            </a:extLst>
          </p:cNvPr>
          <p:cNvSpPr txBox="1"/>
          <p:nvPr/>
        </p:nvSpPr>
        <p:spPr>
          <a:xfrm>
            <a:off x="503210" y="3373636"/>
            <a:ext cx="6105524" cy="400110"/>
          </a:xfrm>
          <a:prstGeom prst="rect">
            <a:avLst/>
          </a:prstGeom>
          <a:noFill/>
        </p:spPr>
        <p:txBody>
          <a:bodyPr wrap="square">
            <a:spAutoFit/>
          </a:bodyPr>
          <a:lstStyle/>
          <a:p>
            <a:r>
              <a:rPr lang="en-IN" sz="2000">
                <a:solidFill>
                  <a:schemeClr val="bg1"/>
                </a:solidFill>
              </a:rPr>
              <a:t>Query</a:t>
            </a:r>
          </a:p>
        </p:txBody>
      </p:sp>
      <p:sp>
        <p:nvSpPr>
          <p:cNvPr id="12" name="TextBox 11">
            <a:extLst>
              <a:ext uri="{FF2B5EF4-FFF2-40B4-BE49-F238E27FC236}">
                <a16:creationId xmlns:a16="http://schemas.microsoft.com/office/drawing/2014/main" id="{BC97C98E-7138-494B-BB8C-72EDC2CD88E1}"/>
              </a:ext>
            </a:extLst>
          </p:cNvPr>
          <p:cNvSpPr txBox="1"/>
          <p:nvPr/>
        </p:nvSpPr>
        <p:spPr>
          <a:xfrm>
            <a:off x="5843588" y="3773746"/>
            <a:ext cx="6105524" cy="369332"/>
          </a:xfrm>
          <a:prstGeom prst="rect">
            <a:avLst/>
          </a:prstGeom>
          <a:noFill/>
        </p:spPr>
        <p:txBody>
          <a:bodyPr wrap="square">
            <a:spAutoFit/>
          </a:bodyPr>
          <a:lstStyle/>
          <a:p>
            <a:r>
              <a:rPr lang="en-IN">
                <a:solidFill>
                  <a:schemeClr val="bg1"/>
                </a:solidFill>
              </a:rPr>
              <a:t>RESULT –</a:t>
            </a:r>
          </a:p>
        </p:txBody>
      </p:sp>
      <p:sp>
        <p:nvSpPr>
          <p:cNvPr id="13" name="Arrow: Right 12">
            <a:extLst>
              <a:ext uri="{FF2B5EF4-FFF2-40B4-BE49-F238E27FC236}">
                <a16:creationId xmlns:a16="http://schemas.microsoft.com/office/drawing/2014/main" id="{9645089C-0A35-42EC-A1E1-297A73EF3E4D}"/>
              </a:ext>
            </a:extLst>
          </p:cNvPr>
          <p:cNvSpPr/>
          <p:nvPr/>
        </p:nvSpPr>
        <p:spPr>
          <a:xfrm>
            <a:off x="6752914" y="3700143"/>
            <a:ext cx="880675" cy="51653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9F6AF5E5-31F3-4C7E-9B81-CAF95CB14E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465" y="109538"/>
            <a:ext cx="1296760" cy="795337"/>
          </a:xfrm>
          <a:prstGeom prst="rect">
            <a:avLst/>
          </a:prstGeom>
        </p:spPr>
      </p:pic>
    </p:spTree>
    <p:extLst>
      <p:ext uri="{BB962C8B-B14F-4D97-AF65-F5344CB8AC3E}">
        <p14:creationId xmlns:p14="http://schemas.microsoft.com/office/powerpoint/2010/main" val="29734509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0CB99B-3775-4201-AAA6-3D2EB926B2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360" y="2320563"/>
            <a:ext cx="6801394" cy="3727268"/>
          </a:xfrm>
          <a:prstGeom prst="rect">
            <a:avLst/>
          </a:prstGeom>
        </p:spPr>
      </p:pic>
      <p:sp>
        <p:nvSpPr>
          <p:cNvPr id="4" name="TextBox 3">
            <a:extLst>
              <a:ext uri="{FF2B5EF4-FFF2-40B4-BE49-F238E27FC236}">
                <a16:creationId xmlns:a16="http://schemas.microsoft.com/office/drawing/2014/main" id="{7338C573-42CE-4E92-9903-B04CFA8128E4}"/>
              </a:ext>
            </a:extLst>
          </p:cNvPr>
          <p:cNvSpPr txBox="1"/>
          <p:nvPr/>
        </p:nvSpPr>
        <p:spPr>
          <a:xfrm>
            <a:off x="5043488" y="186809"/>
            <a:ext cx="6105524" cy="461665"/>
          </a:xfrm>
          <a:prstGeom prst="rect">
            <a:avLst/>
          </a:prstGeom>
          <a:noFill/>
        </p:spPr>
        <p:txBody>
          <a:bodyPr wrap="square">
            <a:spAutoFit/>
          </a:bodyPr>
          <a:lstStyle/>
          <a:p>
            <a:r>
              <a:rPr lang="en-IN" sz="2400" b="1">
                <a:solidFill>
                  <a:schemeClr val="bg1"/>
                </a:solidFill>
              </a:rPr>
              <a:t>AD-Hoc Request- 10</a:t>
            </a:r>
          </a:p>
        </p:txBody>
      </p:sp>
      <p:sp>
        <p:nvSpPr>
          <p:cNvPr id="6" name="TextBox 5">
            <a:extLst>
              <a:ext uri="{FF2B5EF4-FFF2-40B4-BE49-F238E27FC236}">
                <a16:creationId xmlns:a16="http://schemas.microsoft.com/office/drawing/2014/main" id="{29CB05D3-847A-49D7-AB5B-231A89F28CB1}"/>
              </a:ext>
            </a:extLst>
          </p:cNvPr>
          <p:cNvSpPr txBox="1"/>
          <p:nvPr/>
        </p:nvSpPr>
        <p:spPr>
          <a:xfrm>
            <a:off x="1276349" y="1276040"/>
            <a:ext cx="2662237" cy="646331"/>
          </a:xfrm>
          <a:prstGeom prst="rect">
            <a:avLst/>
          </a:prstGeom>
          <a:noFill/>
        </p:spPr>
        <p:txBody>
          <a:bodyPr wrap="square">
            <a:spAutoFit/>
          </a:bodyPr>
          <a:lstStyle/>
          <a:p>
            <a:pPr algn="ctr"/>
            <a:r>
              <a:rPr lang="en-US" sz="3600" b="0" cap="none" spc="0">
                <a:ln w="0"/>
                <a:solidFill>
                  <a:schemeClr val="bg1"/>
                </a:solidFill>
                <a:effectLst>
                  <a:outerShdw blurRad="38100" dist="25400" dir="5400000" algn="ctr" rotWithShape="0">
                    <a:srgbClr val="6E747A">
                      <a:alpha val="43000"/>
                    </a:srgbClr>
                  </a:outerShdw>
                </a:effectLst>
              </a:rPr>
              <a:t>Insights</a:t>
            </a:r>
          </a:p>
        </p:txBody>
      </p:sp>
      <p:pic>
        <p:nvPicPr>
          <p:cNvPr id="5" name="Picture 4">
            <a:extLst>
              <a:ext uri="{FF2B5EF4-FFF2-40B4-BE49-F238E27FC236}">
                <a16:creationId xmlns:a16="http://schemas.microsoft.com/office/drawing/2014/main" id="{B756B5F2-389E-43A1-B6D0-50C15698D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5" y="109538"/>
            <a:ext cx="1296760" cy="995052"/>
          </a:xfrm>
          <a:prstGeom prst="rect">
            <a:avLst/>
          </a:prstGeom>
        </p:spPr>
      </p:pic>
    </p:spTree>
    <p:extLst>
      <p:ext uri="{BB962C8B-B14F-4D97-AF65-F5344CB8AC3E}">
        <p14:creationId xmlns:p14="http://schemas.microsoft.com/office/powerpoint/2010/main" val="1779206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0449A3-A2DA-4129-B973-0ADF6F7CABD5}"/>
              </a:ext>
            </a:extLst>
          </p:cNvPr>
          <p:cNvSpPr/>
          <p:nvPr/>
        </p:nvSpPr>
        <p:spPr>
          <a:xfrm>
            <a:off x="2091447" y="2967335"/>
            <a:ext cx="4096917" cy="923330"/>
          </a:xfrm>
          <a:prstGeom prst="rect">
            <a:avLst/>
          </a:prstGeom>
          <a:noFill/>
        </p:spPr>
        <p:txBody>
          <a:bodyPr wrap="square" lIns="91440" tIns="45720" rIns="91440" bIns="45720">
            <a:spAutoFit/>
          </a:bodyPr>
          <a:lstStyle/>
          <a:p>
            <a:pPr algn="ctr"/>
            <a:endParaRPr lang="en-US" sz="5400" b="1" cap="none" spc="0">
              <a:ln w="22225">
                <a:solidFill>
                  <a:schemeClr val="accent2"/>
                </a:solidFill>
                <a:prstDash val="solid"/>
              </a:ln>
              <a:solidFill>
                <a:schemeClr val="accent2">
                  <a:lumMod val="40000"/>
                  <a:lumOff val="60000"/>
                </a:schemeClr>
              </a:solidFill>
              <a:effectLst/>
            </a:endParaRPr>
          </a:p>
        </p:txBody>
      </p:sp>
      <p:sp>
        <p:nvSpPr>
          <p:cNvPr id="5" name="Rectangle 4">
            <a:extLst>
              <a:ext uri="{FF2B5EF4-FFF2-40B4-BE49-F238E27FC236}">
                <a16:creationId xmlns:a16="http://schemas.microsoft.com/office/drawing/2014/main" id="{B90005E1-F9AF-4119-A942-3D711ADFB08F}"/>
              </a:ext>
            </a:extLst>
          </p:cNvPr>
          <p:cNvSpPr/>
          <p:nvPr/>
        </p:nvSpPr>
        <p:spPr>
          <a:xfrm>
            <a:off x="4286047" y="2967335"/>
            <a:ext cx="3619902" cy="923330"/>
          </a:xfrm>
          <a:prstGeom prst="rect">
            <a:avLst/>
          </a:prstGeom>
          <a:noFill/>
        </p:spPr>
        <p:txBody>
          <a:bodyPr wrap="none" lIns="91440" tIns="45720" rIns="91440" bIns="45720">
            <a:spAutoFit/>
          </a:bodyPr>
          <a:lstStyle/>
          <a:p>
            <a:pPr algn="ctr"/>
            <a:r>
              <a:rPr lang="en-US" sz="5400" b="1" cap="none" spc="0">
                <a:ln w="22225">
                  <a:solidFill>
                    <a:schemeClr val="accent2"/>
                  </a:solidFill>
                  <a:prstDash val="solid"/>
                </a:ln>
                <a:solidFill>
                  <a:schemeClr val="accent2">
                    <a:lumMod val="40000"/>
                    <a:lumOff val="60000"/>
                  </a:schemeClr>
                </a:solidFill>
                <a:effectLst/>
              </a:rPr>
              <a:t>Thank you</a:t>
            </a:r>
          </a:p>
        </p:txBody>
      </p:sp>
    </p:spTree>
    <p:extLst>
      <p:ext uri="{BB962C8B-B14F-4D97-AF65-F5344CB8AC3E}">
        <p14:creationId xmlns:p14="http://schemas.microsoft.com/office/powerpoint/2010/main" val="62674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5A97E9-813B-4EF1-B7F0-937B284B6409}"/>
              </a:ext>
            </a:extLst>
          </p:cNvPr>
          <p:cNvSpPr/>
          <p:nvPr/>
        </p:nvSpPr>
        <p:spPr>
          <a:xfrm>
            <a:off x="3926533" y="219075"/>
            <a:ext cx="4338933" cy="707886"/>
          </a:xfrm>
          <a:prstGeom prst="rect">
            <a:avLst/>
          </a:prstGeom>
          <a:noFill/>
        </p:spPr>
        <p:txBody>
          <a:bodyPr wrap="square" lIns="91440" tIns="45720" rIns="91440" bIns="45720">
            <a:spAutoFit/>
          </a:bodyPr>
          <a:lstStyle/>
          <a:p>
            <a:pPr algn="ctr"/>
            <a:r>
              <a:rPr lang="en-US" sz="4000" b="0" cap="none" spc="0">
                <a:ln w="0"/>
                <a:solidFill>
                  <a:schemeClr val="accent1"/>
                </a:solidFill>
                <a:effectLst>
                  <a:outerShdw blurRad="38100" dist="25400" dir="5400000" algn="ctr" rotWithShape="0">
                    <a:srgbClr val="6E747A">
                      <a:alpha val="43000"/>
                    </a:srgbClr>
                  </a:outerShdw>
                </a:effectLst>
              </a:rPr>
              <a:t>Background</a:t>
            </a:r>
          </a:p>
        </p:txBody>
      </p:sp>
      <p:sp>
        <p:nvSpPr>
          <p:cNvPr id="3" name="TextBox 2">
            <a:extLst>
              <a:ext uri="{FF2B5EF4-FFF2-40B4-BE49-F238E27FC236}">
                <a16:creationId xmlns:a16="http://schemas.microsoft.com/office/drawing/2014/main" id="{8572D766-6A03-48F9-B5B1-8EFEE89FE572}"/>
              </a:ext>
            </a:extLst>
          </p:cNvPr>
          <p:cNvSpPr txBox="1"/>
          <p:nvPr/>
        </p:nvSpPr>
        <p:spPr>
          <a:xfrm>
            <a:off x="809625" y="1323975"/>
            <a:ext cx="2714205" cy="461665"/>
          </a:xfrm>
          <a:prstGeom prst="rect">
            <a:avLst/>
          </a:prstGeom>
          <a:noFill/>
        </p:spPr>
        <p:txBody>
          <a:bodyPr wrap="none" rtlCol="0">
            <a:spAutoFit/>
          </a:bodyPr>
          <a:lstStyle/>
          <a:p>
            <a:r>
              <a:rPr lang="en-IN" sz="2400">
                <a:solidFill>
                  <a:schemeClr val="bg1"/>
                </a:solidFill>
              </a:rPr>
              <a:t>About Company</a:t>
            </a:r>
          </a:p>
        </p:txBody>
      </p:sp>
      <p:sp>
        <p:nvSpPr>
          <p:cNvPr id="4" name="TextBox 3">
            <a:extLst>
              <a:ext uri="{FF2B5EF4-FFF2-40B4-BE49-F238E27FC236}">
                <a16:creationId xmlns:a16="http://schemas.microsoft.com/office/drawing/2014/main" id="{C8703962-3C31-404D-8BF9-079C5D1E9C38}"/>
              </a:ext>
            </a:extLst>
          </p:cNvPr>
          <p:cNvSpPr txBox="1"/>
          <p:nvPr/>
        </p:nvSpPr>
        <p:spPr>
          <a:xfrm>
            <a:off x="671512" y="1871975"/>
            <a:ext cx="9772650" cy="830997"/>
          </a:xfrm>
          <a:prstGeom prst="rect">
            <a:avLst/>
          </a:prstGeom>
          <a:noFill/>
        </p:spPr>
        <p:txBody>
          <a:bodyPr wrap="square" rtlCol="0">
            <a:spAutoFit/>
          </a:bodyPr>
          <a:lstStyle/>
          <a:p>
            <a:r>
              <a:rPr lang="en-US" sz="2400">
                <a:solidFill>
                  <a:srgbClr val="131022"/>
                </a:solidFill>
                <a:latin typeface="Manrope"/>
              </a:rPr>
              <a:t>A</a:t>
            </a:r>
            <a:r>
              <a:rPr lang="en-US" sz="2400" b="0" i="0">
                <a:solidFill>
                  <a:srgbClr val="131022"/>
                </a:solidFill>
                <a:effectLst/>
                <a:latin typeface="Manrope"/>
              </a:rPr>
              <a:t>tliq Hardwares  (imaginary company) is one of the leading computer hardware producers in India and well expanded in other countries too</a:t>
            </a:r>
            <a:endParaRPr lang="en-IN" sz="2400"/>
          </a:p>
        </p:txBody>
      </p:sp>
      <p:sp>
        <p:nvSpPr>
          <p:cNvPr id="5" name="Rectangle 4">
            <a:extLst>
              <a:ext uri="{FF2B5EF4-FFF2-40B4-BE49-F238E27FC236}">
                <a16:creationId xmlns:a16="http://schemas.microsoft.com/office/drawing/2014/main" id="{AC77D510-CEA2-4677-9765-D003CF0E339A}"/>
              </a:ext>
            </a:extLst>
          </p:cNvPr>
          <p:cNvSpPr/>
          <p:nvPr/>
        </p:nvSpPr>
        <p:spPr>
          <a:xfrm>
            <a:off x="4276331" y="2942778"/>
            <a:ext cx="4972835" cy="707886"/>
          </a:xfrm>
          <a:prstGeom prst="rect">
            <a:avLst/>
          </a:prstGeom>
          <a:noFill/>
        </p:spPr>
        <p:txBody>
          <a:bodyPr wrap="none" lIns="91440" tIns="45720" rIns="91440" bIns="45720">
            <a:spAutoFit/>
          </a:bodyPr>
          <a:lstStyle/>
          <a:p>
            <a:pPr algn="ctr"/>
            <a:r>
              <a:rPr lang="en-US" sz="4000" b="0" cap="none" spc="0">
                <a:ln w="0"/>
                <a:solidFill>
                  <a:schemeClr val="accent1"/>
                </a:solidFill>
                <a:effectLst>
                  <a:outerShdw blurRad="38100" dist="25400" dir="5400000" algn="ctr" rotWithShape="0">
                    <a:srgbClr val="6E747A">
                      <a:alpha val="43000"/>
                    </a:srgbClr>
                  </a:outerShdw>
                </a:effectLst>
              </a:rPr>
              <a:t>Problem Statement</a:t>
            </a:r>
          </a:p>
        </p:txBody>
      </p:sp>
      <p:sp>
        <p:nvSpPr>
          <p:cNvPr id="6" name="TextBox 5">
            <a:extLst>
              <a:ext uri="{FF2B5EF4-FFF2-40B4-BE49-F238E27FC236}">
                <a16:creationId xmlns:a16="http://schemas.microsoft.com/office/drawing/2014/main" id="{78794139-8695-4594-A6CE-F96EC824463D}"/>
              </a:ext>
            </a:extLst>
          </p:cNvPr>
          <p:cNvSpPr txBox="1"/>
          <p:nvPr/>
        </p:nvSpPr>
        <p:spPr>
          <a:xfrm>
            <a:off x="809625" y="3915222"/>
            <a:ext cx="9496425" cy="1569660"/>
          </a:xfrm>
          <a:prstGeom prst="rect">
            <a:avLst/>
          </a:prstGeom>
          <a:noFill/>
        </p:spPr>
        <p:txBody>
          <a:bodyPr wrap="square" rtlCol="0">
            <a:spAutoFit/>
          </a:bodyPr>
          <a:lstStyle/>
          <a:p>
            <a:r>
              <a:rPr lang="en-US" sz="2400">
                <a:solidFill>
                  <a:srgbClr val="131022"/>
                </a:solidFill>
                <a:latin typeface="Manrope"/>
              </a:rPr>
              <a:t>T</a:t>
            </a:r>
            <a:r>
              <a:rPr lang="en-US" sz="2400" b="0" i="0">
                <a:solidFill>
                  <a:srgbClr val="131022"/>
                </a:solidFill>
                <a:effectLst/>
                <a:latin typeface="Manrope"/>
              </a:rPr>
              <a:t>he management noticed that they do not get enough insights to make quick and smart data-informed decisions. They want to expand their data analytics team by adding several junior data analysts. data analytics director wanted to hire someone who is good at both tech and soft skills.</a:t>
            </a:r>
            <a:endParaRPr lang="en-IN" sz="2400"/>
          </a:p>
        </p:txBody>
      </p:sp>
      <p:pic>
        <p:nvPicPr>
          <p:cNvPr id="7" name="Picture 6">
            <a:extLst>
              <a:ext uri="{FF2B5EF4-FFF2-40B4-BE49-F238E27FC236}">
                <a16:creationId xmlns:a16="http://schemas.microsoft.com/office/drawing/2014/main" id="{F474A62C-1295-4CF8-811A-00BB3839A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65" y="109538"/>
            <a:ext cx="1296760" cy="1133474"/>
          </a:xfrm>
          <a:prstGeom prst="rect">
            <a:avLst/>
          </a:prstGeom>
        </p:spPr>
      </p:pic>
    </p:spTree>
    <p:extLst>
      <p:ext uri="{BB962C8B-B14F-4D97-AF65-F5344CB8AC3E}">
        <p14:creationId xmlns:p14="http://schemas.microsoft.com/office/powerpoint/2010/main" val="3756878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EC84C8-B816-4EE9-9DC5-AB8D57F360DB}"/>
              </a:ext>
            </a:extLst>
          </p:cNvPr>
          <p:cNvSpPr/>
          <p:nvPr/>
        </p:nvSpPr>
        <p:spPr>
          <a:xfrm>
            <a:off x="4680228" y="368794"/>
            <a:ext cx="1415772" cy="830997"/>
          </a:xfrm>
          <a:prstGeom prst="rect">
            <a:avLst/>
          </a:prstGeom>
          <a:noFill/>
        </p:spPr>
        <p:txBody>
          <a:bodyPr wrap="none" lIns="91440" tIns="45720" rIns="91440" bIns="45720">
            <a:spAutoFit/>
          </a:bodyPr>
          <a:lstStyle/>
          <a:p>
            <a:pPr algn="ctr"/>
            <a:r>
              <a:rPr lang="en-US" sz="4800" b="0" cap="none" spc="0">
                <a:ln w="0"/>
                <a:solidFill>
                  <a:schemeClr val="accent1"/>
                </a:solidFill>
                <a:effectLst>
                  <a:outerShdw blurRad="38100" dist="25400" dir="5400000" algn="ctr" rotWithShape="0">
                    <a:srgbClr val="6E747A">
                      <a:alpha val="43000"/>
                    </a:srgbClr>
                  </a:outerShdw>
                </a:effectLst>
              </a:rPr>
              <a:t>Task</a:t>
            </a:r>
          </a:p>
        </p:txBody>
      </p:sp>
      <p:sp>
        <p:nvSpPr>
          <p:cNvPr id="3" name="TextBox 2">
            <a:extLst>
              <a:ext uri="{FF2B5EF4-FFF2-40B4-BE49-F238E27FC236}">
                <a16:creationId xmlns:a16="http://schemas.microsoft.com/office/drawing/2014/main" id="{3E75D100-D767-4C43-9320-C30A6DD6DF70}"/>
              </a:ext>
            </a:extLst>
          </p:cNvPr>
          <p:cNvSpPr txBox="1"/>
          <p:nvPr/>
        </p:nvSpPr>
        <p:spPr>
          <a:xfrm>
            <a:off x="1248907" y="1640893"/>
            <a:ext cx="6862641" cy="830997"/>
          </a:xfrm>
          <a:prstGeom prst="rect">
            <a:avLst/>
          </a:prstGeom>
          <a:noFill/>
        </p:spPr>
        <p:txBody>
          <a:bodyPr wrap="square" rtlCol="0">
            <a:spAutoFit/>
          </a:bodyPr>
          <a:lstStyle/>
          <a:p>
            <a:r>
              <a:rPr lang="en-US" sz="2400">
                <a:solidFill>
                  <a:srgbClr val="131022"/>
                </a:solidFill>
                <a:latin typeface="Manrope"/>
              </a:rPr>
              <a:t>T</a:t>
            </a:r>
            <a:r>
              <a:rPr lang="en-US" sz="2400" b="0" i="0">
                <a:solidFill>
                  <a:srgbClr val="131022"/>
                </a:solidFill>
                <a:effectLst/>
                <a:latin typeface="Manrope"/>
              </a:rPr>
              <a:t>here are 10 ad hoc requests for which the business needs insights.</a:t>
            </a:r>
            <a:endParaRPr lang="en-IN" sz="2400">
              <a:solidFill>
                <a:schemeClr val="bg1"/>
              </a:solidFill>
            </a:endParaRPr>
          </a:p>
        </p:txBody>
      </p:sp>
      <p:sp>
        <p:nvSpPr>
          <p:cNvPr id="4" name="Rectangle 3">
            <a:extLst>
              <a:ext uri="{FF2B5EF4-FFF2-40B4-BE49-F238E27FC236}">
                <a16:creationId xmlns:a16="http://schemas.microsoft.com/office/drawing/2014/main" id="{1C1A2C3C-948D-44A7-A6FC-418A6B150FCB}"/>
              </a:ext>
            </a:extLst>
          </p:cNvPr>
          <p:cNvSpPr/>
          <p:nvPr/>
        </p:nvSpPr>
        <p:spPr>
          <a:xfrm>
            <a:off x="4193116" y="2764751"/>
            <a:ext cx="2749471" cy="707886"/>
          </a:xfrm>
          <a:prstGeom prst="rect">
            <a:avLst/>
          </a:prstGeom>
          <a:noFill/>
        </p:spPr>
        <p:txBody>
          <a:bodyPr wrap="none" lIns="91440" tIns="45720" rIns="91440" bIns="45720">
            <a:spAutoFit/>
          </a:bodyPr>
          <a:lstStyle/>
          <a:p>
            <a:pPr algn="ctr"/>
            <a:r>
              <a:rPr lang="en-US" sz="4000" b="0" cap="none" spc="0">
                <a:ln w="0"/>
                <a:solidFill>
                  <a:schemeClr val="accent1"/>
                </a:solidFill>
                <a:effectLst>
                  <a:outerShdw blurRad="38100" dist="25400" dir="5400000" algn="ctr" rotWithShape="0">
                    <a:srgbClr val="6E747A">
                      <a:alpha val="43000"/>
                    </a:srgbClr>
                  </a:outerShdw>
                </a:effectLst>
              </a:rPr>
              <a:t>Approach</a:t>
            </a:r>
          </a:p>
        </p:txBody>
      </p:sp>
      <p:sp>
        <p:nvSpPr>
          <p:cNvPr id="5" name="TextBox 4">
            <a:extLst>
              <a:ext uri="{FF2B5EF4-FFF2-40B4-BE49-F238E27FC236}">
                <a16:creationId xmlns:a16="http://schemas.microsoft.com/office/drawing/2014/main" id="{335034D8-8D3E-4788-9B6B-7D6BECEB0550}"/>
              </a:ext>
            </a:extLst>
          </p:cNvPr>
          <p:cNvSpPr txBox="1"/>
          <p:nvPr/>
        </p:nvSpPr>
        <p:spPr>
          <a:xfrm>
            <a:off x="952399" y="3677751"/>
            <a:ext cx="9782276" cy="892552"/>
          </a:xfrm>
          <a:prstGeom prst="rect">
            <a:avLst/>
          </a:prstGeom>
          <a:noFill/>
        </p:spPr>
        <p:txBody>
          <a:bodyPr wrap="square" rtlCol="0">
            <a:spAutoFit/>
          </a:bodyPr>
          <a:lstStyle/>
          <a:p>
            <a:r>
              <a:rPr lang="en-US" sz="2800" i="0">
                <a:solidFill>
                  <a:srgbClr val="131022"/>
                </a:solidFill>
                <a:effectLst/>
                <a:latin typeface="Manrope"/>
              </a:rPr>
              <a:t>run a SQL query to answer these requests. </a:t>
            </a:r>
          </a:p>
          <a:p>
            <a:r>
              <a:rPr lang="en-IN" sz="2400">
                <a:solidFill>
                  <a:schemeClr val="bg1"/>
                </a:solidFill>
                <a:latin typeface="Manrope"/>
              </a:rPr>
              <a:t>Convert query results into Visualization it to top level management.</a:t>
            </a:r>
            <a:endParaRPr lang="en-IN" sz="2400">
              <a:latin typeface="Manrope"/>
            </a:endParaRPr>
          </a:p>
        </p:txBody>
      </p:sp>
      <p:sp>
        <p:nvSpPr>
          <p:cNvPr id="6" name="TextBox 5">
            <a:extLst>
              <a:ext uri="{FF2B5EF4-FFF2-40B4-BE49-F238E27FC236}">
                <a16:creationId xmlns:a16="http://schemas.microsoft.com/office/drawing/2014/main" id="{F33EF23B-8433-4ED6-8ACD-C62C6FE5B1F3}"/>
              </a:ext>
            </a:extLst>
          </p:cNvPr>
          <p:cNvSpPr txBox="1"/>
          <p:nvPr/>
        </p:nvSpPr>
        <p:spPr>
          <a:xfrm>
            <a:off x="2835375" y="5338644"/>
            <a:ext cx="1688283" cy="400110"/>
          </a:xfrm>
          <a:prstGeom prst="rect">
            <a:avLst/>
          </a:prstGeom>
          <a:noFill/>
        </p:spPr>
        <p:txBody>
          <a:bodyPr wrap="none" rtlCol="0">
            <a:spAutoFit/>
          </a:bodyPr>
          <a:lstStyle/>
          <a:p>
            <a:r>
              <a:rPr lang="en-IN" sz="2000">
                <a:solidFill>
                  <a:schemeClr val="bg1"/>
                </a:solidFill>
              </a:rPr>
              <a:t>Tools Used - </a:t>
            </a:r>
          </a:p>
        </p:txBody>
      </p:sp>
      <p:pic>
        <p:nvPicPr>
          <p:cNvPr id="8" name="Picture 7">
            <a:extLst>
              <a:ext uri="{FF2B5EF4-FFF2-40B4-BE49-F238E27FC236}">
                <a16:creationId xmlns:a16="http://schemas.microsoft.com/office/drawing/2014/main" id="{27D99FA8-95A1-450E-88EA-600E3E124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7605" y="5305366"/>
            <a:ext cx="681412" cy="866775"/>
          </a:xfrm>
          <a:prstGeom prst="rect">
            <a:avLst/>
          </a:prstGeom>
        </p:spPr>
      </p:pic>
      <p:pic>
        <p:nvPicPr>
          <p:cNvPr id="10" name="Picture 9">
            <a:extLst>
              <a:ext uri="{FF2B5EF4-FFF2-40B4-BE49-F238E27FC236}">
                <a16:creationId xmlns:a16="http://schemas.microsoft.com/office/drawing/2014/main" id="{C23D5D48-B18C-4C8B-A4DD-52F5D5956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429" y="5278662"/>
            <a:ext cx="754571" cy="920182"/>
          </a:xfrm>
          <a:prstGeom prst="rect">
            <a:avLst/>
          </a:prstGeom>
        </p:spPr>
      </p:pic>
      <p:sp>
        <p:nvSpPr>
          <p:cNvPr id="12" name="Rectangle 11">
            <a:extLst>
              <a:ext uri="{FF2B5EF4-FFF2-40B4-BE49-F238E27FC236}">
                <a16:creationId xmlns:a16="http://schemas.microsoft.com/office/drawing/2014/main" id="{AFC246F1-3897-4F46-9685-DF3B6AB7EB04}"/>
              </a:ext>
            </a:extLst>
          </p:cNvPr>
          <p:cNvSpPr/>
          <p:nvPr/>
        </p:nvSpPr>
        <p:spPr>
          <a:xfrm>
            <a:off x="2660368" y="1155084"/>
            <a:ext cx="11052138" cy="1754326"/>
          </a:xfrm>
          <a:prstGeom prst="rect">
            <a:avLst/>
          </a:prstGeom>
          <a:noFill/>
        </p:spPr>
        <p:txBody>
          <a:bodyPr wrap="square" lIns="91440" tIns="45720" rIns="91440" bIns="45720">
            <a:spAutoFit/>
          </a:bodyPr>
          <a:lstStyle/>
          <a:p>
            <a:pPr algn="ctr"/>
            <a:endParaRPr lang="en-IN" sz="5400">
              <a:solidFill>
                <a:schemeClr val="bg1"/>
              </a:solidFill>
            </a:endParaRPr>
          </a:p>
          <a:p>
            <a:pPr algn="ctr"/>
            <a:endParaRPr lang="en-US" sz="5400" b="0" cap="none" spc="0">
              <a:ln w="0"/>
              <a:solidFill>
                <a:schemeClr val="accent1"/>
              </a:solidFill>
              <a:effectLst>
                <a:outerShdw blurRad="38100" dist="25400" dir="5400000" algn="ctr" rotWithShape="0">
                  <a:srgbClr val="6E747A">
                    <a:alpha val="43000"/>
                  </a:srgbClr>
                </a:outerShdw>
              </a:effectLst>
            </a:endParaRPr>
          </a:p>
        </p:txBody>
      </p:sp>
      <p:pic>
        <p:nvPicPr>
          <p:cNvPr id="11" name="Picture 10">
            <a:extLst>
              <a:ext uri="{FF2B5EF4-FFF2-40B4-BE49-F238E27FC236}">
                <a16:creationId xmlns:a16="http://schemas.microsoft.com/office/drawing/2014/main" id="{4A153985-F43E-4B8C-B7E4-D8789E002F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65" y="109538"/>
            <a:ext cx="1296760" cy="1133474"/>
          </a:xfrm>
          <a:prstGeom prst="rect">
            <a:avLst/>
          </a:prstGeom>
        </p:spPr>
      </p:pic>
    </p:spTree>
    <p:extLst>
      <p:ext uri="{BB962C8B-B14F-4D97-AF65-F5344CB8AC3E}">
        <p14:creationId xmlns:p14="http://schemas.microsoft.com/office/powerpoint/2010/main" val="3085619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167733-9B38-40F0-84D7-8B0633D5519D}"/>
              </a:ext>
            </a:extLst>
          </p:cNvPr>
          <p:cNvPicPr>
            <a:picLocks noChangeAspect="1"/>
          </p:cNvPicPr>
          <p:nvPr/>
        </p:nvPicPr>
        <p:blipFill rotWithShape="1">
          <a:blip r:embed="rId2">
            <a:extLst>
              <a:ext uri="{28A0092B-C50C-407E-A947-70E740481C1C}">
                <a14:useLocalDpi xmlns:a14="http://schemas.microsoft.com/office/drawing/2010/main" val="0"/>
              </a:ext>
            </a:extLst>
          </a:blip>
          <a:srcRect t="-343" r="4004" b="3702"/>
          <a:stretch/>
        </p:blipFill>
        <p:spPr>
          <a:xfrm>
            <a:off x="2595115" y="1790791"/>
            <a:ext cx="8208000" cy="4140000"/>
          </a:xfrm>
          <a:prstGeom prst="rect">
            <a:avLst/>
          </a:prstGeom>
        </p:spPr>
      </p:pic>
      <p:sp>
        <p:nvSpPr>
          <p:cNvPr id="7" name="TextBox 6">
            <a:extLst>
              <a:ext uri="{FF2B5EF4-FFF2-40B4-BE49-F238E27FC236}">
                <a16:creationId xmlns:a16="http://schemas.microsoft.com/office/drawing/2014/main" id="{5F79EA4A-68A7-434E-9ADB-2F58E81F58E5}"/>
              </a:ext>
            </a:extLst>
          </p:cNvPr>
          <p:cNvSpPr txBox="1"/>
          <p:nvPr/>
        </p:nvSpPr>
        <p:spPr>
          <a:xfrm>
            <a:off x="2227634" y="817123"/>
            <a:ext cx="6960560" cy="461665"/>
          </a:xfrm>
          <a:prstGeom prst="rect">
            <a:avLst/>
          </a:prstGeom>
          <a:noFill/>
        </p:spPr>
        <p:txBody>
          <a:bodyPr wrap="none" rtlCol="0">
            <a:spAutoFit/>
          </a:bodyPr>
          <a:lstStyle/>
          <a:p>
            <a:r>
              <a:rPr lang="en-IN" sz="2400" b="1">
                <a:solidFill>
                  <a:schemeClr val="bg1"/>
                </a:solidFill>
              </a:rPr>
              <a:t>Getting familiar with the Market and Products</a:t>
            </a:r>
          </a:p>
        </p:txBody>
      </p:sp>
      <p:sp>
        <p:nvSpPr>
          <p:cNvPr id="8" name="Oval 7">
            <a:extLst>
              <a:ext uri="{FF2B5EF4-FFF2-40B4-BE49-F238E27FC236}">
                <a16:creationId xmlns:a16="http://schemas.microsoft.com/office/drawing/2014/main" id="{4EE70E45-930B-4B20-9593-98C79D394DF0}"/>
              </a:ext>
            </a:extLst>
          </p:cNvPr>
          <p:cNvSpPr/>
          <p:nvPr/>
        </p:nvSpPr>
        <p:spPr>
          <a:xfrm>
            <a:off x="145916" y="2110902"/>
            <a:ext cx="1955258" cy="1780162"/>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a:solidFill>
                  <a:schemeClr val="bg1"/>
                </a:solidFill>
              </a:rPr>
              <a:t>AtliQ </a:t>
            </a:r>
          </a:p>
          <a:p>
            <a:pPr algn="ctr"/>
            <a:r>
              <a:rPr lang="en-IN" sz="2400" b="1">
                <a:solidFill>
                  <a:schemeClr val="bg1"/>
                </a:solidFill>
              </a:rPr>
              <a:t>Market</a:t>
            </a:r>
          </a:p>
        </p:txBody>
      </p:sp>
      <p:pic>
        <p:nvPicPr>
          <p:cNvPr id="5" name="Picture 4">
            <a:extLst>
              <a:ext uri="{FF2B5EF4-FFF2-40B4-BE49-F238E27FC236}">
                <a16:creationId xmlns:a16="http://schemas.microsoft.com/office/drawing/2014/main" id="{908E4B07-E6BE-4732-AA6C-14E9F9C1C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5" y="109538"/>
            <a:ext cx="1296760" cy="1133474"/>
          </a:xfrm>
          <a:prstGeom prst="rect">
            <a:avLst/>
          </a:prstGeom>
        </p:spPr>
      </p:pic>
    </p:spTree>
    <p:extLst>
      <p:ext uri="{BB962C8B-B14F-4D97-AF65-F5344CB8AC3E}">
        <p14:creationId xmlns:p14="http://schemas.microsoft.com/office/powerpoint/2010/main" val="1199380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CA559D0-B4D3-497B-90C8-B96F472E9721}"/>
              </a:ext>
            </a:extLst>
          </p:cNvPr>
          <p:cNvPicPr>
            <a:picLocks noChangeAspect="1"/>
          </p:cNvPicPr>
          <p:nvPr/>
        </p:nvPicPr>
        <p:blipFill rotWithShape="1">
          <a:blip r:embed="rId2">
            <a:extLst>
              <a:ext uri="{28A0092B-C50C-407E-A947-70E740481C1C}">
                <a14:useLocalDpi xmlns:a14="http://schemas.microsoft.com/office/drawing/2010/main" val="0"/>
              </a:ext>
            </a:extLst>
          </a:blip>
          <a:srcRect b="4972"/>
          <a:stretch/>
        </p:blipFill>
        <p:spPr>
          <a:xfrm>
            <a:off x="1634403" y="1916348"/>
            <a:ext cx="8767551" cy="4249748"/>
          </a:xfrm>
          <a:prstGeom prst="rect">
            <a:avLst/>
          </a:prstGeom>
        </p:spPr>
      </p:pic>
      <p:sp>
        <p:nvSpPr>
          <p:cNvPr id="10" name="Oval 9">
            <a:extLst>
              <a:ext uri="{FF2B5EF4-FFF2-40B4-BE49-F238E27FC236}">
                <a16:creationId xmlns:a16="http://schemas.microsoft.com/office/drawing/2014/main" id="{8F861B60-7698-45E3-9871-061CEF4C236E}"/>
              </a:ext>
            </a:extLst>
          </p:cNvPr>
          <p:cNvSpPr/>
          <p:nvPr/>
        </p:nvSpPr>
        <p:spPr>
          <a:xfrm>
            <a:off x="7123640" y="342519"/>
            <a:ext cx="2093067" cy="1457908"/>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a:solidFill>
                  <a:schemeClr val="bg1"/>
                </a:solidFill>
              </a:rPr>
              <a:t>Products</a:t>
            </a:r>
          </a:p>
        </p:txBody>
      </p:sp>
      <p:pic>
        <p:nvPicPr>
          <p:cNvPr id="4" name="Picture 3">
            <a:extLst>
              <a:ext uri="{FF2B5EF4-FFF2-40B4-BE49-F238E27FC236}">
                <a16:creationId xmlns:a16="http://schemas.microsoft.com/office/drawing/2014/main" id="{14088261-3292-46CC-91AB-38C8E6DCD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65" y="109538"/>
            <a:ext cx="1296760" cy="1133474"/>
          </a:xfrm>
          <a:prstGeom prst="rect">
            <a:avLst/>
          </a:prstGeom>
        </p:spPr>
      </p:pic>
    </p:spTree>
    <p:extLst>
      <p:ext uri="{BB962C8B-B14F-4D97-AF65-F5344CB8AC3E}">
        <p14:creationId xmlns:p14="http://schemas.microsoft.com/office/powerpoint/2010/main" val="881782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8279E6-026F-4D45-AF85-5A0F38DEC54C}"/>
              </a:ext>
            </a:extLst>
          </p:cNvPr>
          <p:cNvSpPr txBox="1"/>
          <p:nvPr/>
        </p:nvSpPr>
        <p:spPr>
          <a:xfrm>
            <a:off x="564204" y="1200132"/>
            <a:ext cx="10431603" cy="707886"/>
          </a:xfrm>
          <a:prstGeom prst="rect">
            <a:avLst/>
          </a:prstGeom>
          <a:noFill/>
        </p:spPr>
        <p:txBody>
          <a:bodyPr wrap="square">
            <a:spAutoFit/>
          </a:bodyPr>
          <a:lstStyle/>
          <a:p>
            <a:r>
              <a:rPr lang="en-US" sz="2000" b="1">
                <a:solidFill>
                  <a:schemeClr val="bg1"/>
                </a:solidFill>
              </a:rPr>
              <a:t>1. Provide the list of markets in which customer "</a:t>
            </a:r>
            <a:r>
              <a:rPr lang="en-US" sz="2000" b="1" err="1">
                <a:solidFill>
                  <a:schemeClr val="bg1"/>
                </a:solidFill>
              </a:rPr>
              <a:t>Atliq</a:t>
            </a:r>
            <a:r>
              <a:rPr lang="en-US" sz="2000" b="1">
                <a:solidFill>
                  <a:schemeClr val="bg1"/>
                </a:solidFill>
              </a:rPr>
              <a:t> Exclusive" operates its business in the APAC region</a:t>
            </a:r>
            <a:endParaRPr lang="en-IN" sz="2000" b="1">
              <a:solidFill>
                <a:schemeClr val="bg1"/>
              </a:solidFill>
            </a:endParaRPr>
          </a:p>
        </p:txBody>
      </p:sp>
      <p:pic>
        <p:nvPicPr>
          <p:cNvPr id="7" name="Picture 6">
            <a:extLst>
              <a:ext uri="{FF2B5EF4-FFF2-40B4-BE49-F238E27FC236}">
                <a16:creationId xmlns:a16="http://schemas.microsoft.com/office/drawing/2014/main" id="{7B5D269B-6D5A-461E-B301-DF14B0FE2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461" y="2856756"/>
            <a:ext cx="5028539" cy="1465402"/>
          </a:xfrm>
          <a:prstGeom prst="rect">
            <a:avLst/>
          </a:prstGeom>
        </p:spPr>
      </p:pic>
      <p:sp>
        <p:nvSpPr>
          <p:cNvPr id="8" name="TextBox 7">
            <a:extLst>
              <a:ext uri="{FF2B5EF4-FFF2-40B4-BE49-F238E27FC236}">
                <a16:creationId xmlns:a16="http://schemas.microsoft.com/office/drawing/2014/main" id="{0B908681-514E-4A93-9297-9FEB4F781E1C}"/>
              </a:ext>
            </a:extLst>
          </p:cNvPr>
          <p:cNvSpPr txBox="1"/>
          <p:nvPr/>
        </p:nvSpPr>
        <p:spPr>
          <a:xfrm>
            <a:off x="6299752" y="3484420"/>
            <a:ext cx="1226618" cy="369332"/>
          </a:xfrm>
          <a:prstGeom prst="rect">
            <a:avLst/>
          </a:prstGeom>
          <a:noFill/>
        </p:spPr>
        <p:txBody>
          <a:bodyPr wrap="none" rtlCol="0">
            <a:spAutoFit/>
          </a:bodyPr>
          <a:lstStyle/>
          <a:p>
            <a:r>
              <a:rPr lang="en-IN">
                <a:solidFill>
                  <a:schemeClr val="bg1"/>
                </a:solidFill>
              </a:rPr>
              <a:t>RESULT –  </a:t>
            </a:r>
          </a:p>
        </p:txBody>
      </p:sp>
      <p:pic>
        <p:nvPicPr>
          <p:cNvPr id="10" name="Picture 9">
            <a:extLst>
              <a:ext uri="{FF2B5EF4-FFF2-40B4-BE49-F238E27FC236}">
                <a16:creationId xmlns:a16="http://schemas.microsoft.com/office/drawing/2014/main" id="{2E22B4BD-0652-4965-B634-4E2C45F25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9519" y="2416191"/>
            <a:ext cx="2080159" cy="2875123"/>
          </a:xfrm>
          <a:prstGeom prst="rect">
            <a:avLst/>
          </a:prstGeom>
        </p:spPr>
      </p:pic>
      <p:sp>
        <p:nvSpPr>
          <p:cNvPr id="2" name="TextBox 1">
            <a:extLst>
              <a:ext uri="{FF2B5EF4-FFF2-40B4-BE49-F238E27FC236}">
                <a16:creationId xmlns:a16="http://schemas.microsoft.com/office/drawing/2014/main" id="{D000E23E-6459-43CD-A6B1-DB930D5D06C3}"/>
              </a:ext>
            </a:extLst>
          </p:cNvPr>
          <p:cNvSpPr txBox="1"/>
          <p:nvPr/>
        </p:nvSpPr>
        <p:spPr>
          <a:xfrm>
            <a:off x="4771770" y="181916"/>
            <a:ext cx="3222357" cy="461665"/>
          </a:xfrm>
          <a:prstGeom prst="rect">
            <a:avLst/>
          </a:prstGeom>
          <a:noFill/>
        </p:spPr>
        <p:txBody>
          <a:bodyPr wrap="none" rtlCol="0">
            <a:spAutoFit/>
          </a:bodyPr>
          <a:lstStyle/>
          <a:p>
            <a:r>
              <a:rPr lang="en-IN" sz="2400" b="1">
                <a:solidFill>
                  <a:schemeClr val="bg1"/>
                </a:solidFill>
              </a:rPr>
              <a:t>AD-Hoc Request – 1 </a:t>
            </a:r>
          </a:p>
        </p:txBody>
      </p:sp>
      <p:sp>
        <p:nvSpPr>
          <p:cNvPr id="11" name="TextBox 10">
            <a:extLst>
              <a:ext uri="{FF2B5EF4-FFF2-40B4-BE49-F238E27FC236}">
                <a16:creationId xmlns:a16="http://schemas.microsoft.com/office/drawing/2014/main" id="{80770F96-51A3-4CA1-AF3E-E7D7703D8BB0}"/>
              </a:ext>
            </a:extLst>
          </p:cNvPr>
          <p:cNvSpPr txBox="1"/>
          <p:nvPr/>
        </p:nvSpPr>
        <p:spPr>
          <a:xfrm>
            <a:off x="696960" y="2013055"/>
            <a:ext cx="1455690" cy="677108"/>
          </a:xfrm>
          <a:prstGeom prst="rect">
            <a:avLst/>
          </a:prstGeom>
          <a:noFill/>
        </p:spPr>
        <p:txBody>
          <a:bodyPr wrap="square">
            <a:spAutoFit/>
          </a:bodyPr>
          <a:lstStyle/>
          <a:p>
            <a:endParaRPr lang="en-IN" sz="1800">
              <a:solidFill>
                <a:schemeClr val="bg1"/>
              </a:solidFill>
            </a:endParaRPr>
          </a:p>
          <a:p>
            <a:r>
              <a:rPr lang="en-IN" sz="2000">
                <a:solidFill>
                  <a:schemeClr val="bg1"/>
                </a:solidFill>
              </a:rPr>
              <a:t>Query</a:t>
            </a:r>
          </a:p>
        </p:txBody>
      </p:sp>
      <p:sp>
        <p:nvSpPr>
          <p:cNvPr id="9" name="Arrow: Right 8">
            <a:extLst>
              <a:ext uri="{FF2B5EF4-FFF2-40B4-BE49-F238E27FC236}">
                <a16:creationId xmlns:a16="http://schemas.microsoft.com/office/drawing/2014/main" id="{BA7FF778-7379-44D4-BCBE-000D2CAE5F0E}"/>
              </a:ext>
            </a:extLst>
          </p:cNvPr>
          <p:cNvSpPr/>
          <p:nvPr/>
        </p:nvSpPr>
        <p:spPr>
          <a:xfrm>
            <a:off x="7193283" y="3429000"/>
            <a:ext cx="880675" cy="51653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985E268A-4BFF-4EFA-959F-EEC90310B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65" y="109538"/>
            <a:ext cx="1296760" cy="924001"/>
          </a:xfrm>
          <a:prstGeom prst="rect">
            <a:avLst/>
          </a:prstGeom>
        </p:spPr>
      </p:pic>
    </p:spTree>
    <p:extLst>
      <p:ext uri="{BB962C8B-B14F-4D97-AF65-F5344CB8AC3E}">
        <p14:creationId xmlns:p14="http://schemas.microsoft.com/office/powerpoint/2010/main" val="2649633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AC0923-0299-4FFF-AB9F-4786FDC0A15B}"/>
              </a:ext>
            </a:extLst>
          </p:cNvPr>
          <p:cNvSpPr txBox="1"/>
          <p:nvPr/>
        </p:nvSpPr>
        <p:spPr>
          <a:xfrm>
            <a:off x="5253038" y="196334"/>
            <a:ext cx="6105524" cy="461665"/>
          </a:xfrm>
          <a:prstGeom prst="rect">
            <a:avLst/>
          </a:prstGeom>
          <a:noFill/>
        </p:spPr>
        <p:txBody>
          <a:bodyPr wrap="square">
            <a:spAutoFit/>
          </a:bodyPr>
          <a:lstStyle/>
          <a:p>
            <a:r>
              <a:rPr lang="en-IN" sz="2400" b="1">
                <a:solidFill>
                  <a:schemeClr val="bg1"/>
                </a:solidFill>
              </a:rPr>
              <a:t>AD-Hoc Request – 1 </a:t>
            </a:r>
          </a:p>
        </p:txBody>
      </p:sp>
      <p:sp>
        <p:nvSpPr>
          <p:cNvPr id="5" name="Rectangle 4">
            <a:extLst>
              <a:ext uri="{FF2B5EF4-FFF2-40B4-BE49-F238E27FC236}">
                <a16:creationId xmlns:a16="http://schemas.microsoft.com/office/drawing/2014/main" id="{C06EAE7A-20F6-4B6D-BB44-EDE3A739F182}"/>
              </a:ext>
            </a:extLst>
          </p:cNvPr>
          <p:cNvSpPr/>
          <p:nvPr/>
        </p:nvSpPr>
        <p:spPr>
          <a:xfrm>
            <a:off x="947400" y="560878"/>
            <a:ext cx="1773242" cy="646331"/>
          </a:xfrm>
          <a:prstGeom prst="rect">
            <a:avLst/>
          </a:prstGeom>
          <a:noFill/>
        </p:spPr>
        <p:txBody>
          <a:bodyPr wrap="none" lIns="91440" tIns="45720" rIns="91440" bIns="45720">
            <a:spAutoFit/>
          </a:bodyPr>
          <a:lstStyle/>
          <a:p>
            <a:pPr algn="ctr"/>
            <a:r>
              <a:rPr lang="en-US" sz="3600" b="0" cap="none" spc="0">
                <a:ln w="0"/>
                <a:solidFill>
                  <a:schemeClr val="bg1"/>
                </a:solidFill>
                <a:effectLst>
                  <a:outerShdw blurRad="38100" dist="25400" dir="5400000" algn="ctr" rotWithShape="0">
                    <a:srgbClr val="6E747A">
                      <a:alpha val="43000"/>
                    </a:srgbClr>
                  </a:outerShdw>
                </a:effectLst>
              </a:rPr>
              <a:t>Insights</a:t>
            </a:r>
          </a:p>
        </p:txBody>
      </p:sp>
      <p:sp>
        <p:nvSpPr>
          <p:cNvPr id="6" name="TextBox 5">
            <a:extLst>
              <a:ext uri="{FF2B5EF4-FFF2-40B4-BE49-F238E27FC236}">
                <a16:creationId xmlns:a16="http://schemas.microsoft.com/office/drawing/2014/main" id="{381A6C4D-FBA3-4CD1-9F8B-BFDAC8BC2578}"/>
              </a:ext>
            </a:extLst>
          </p:cNvPr>
          <p:cNvSpPr txBox="1"/>
          <p:nvPr/>
        </p:nvSpPr>
        <p:spPr>
          <a:xfrm>
            <a:off x="947400" y="1476375"/>
            <a:ext cx="10301625" cy="400110"/>
          </a:xfrm>
          <a:prstGeom prst="rect">
            <a:avLst/>
          </a:prstGeom>
          <a:noFill/>
        </p:spPr>
        <p:txBody>
          <a:bodyPr wrap="square" rtlCol="0">
            <a:spAutoFit/>
          </a:bodyPr>
          <a:lstStyle/>
          <a:p>
            <a:r>
              <a:rPr lang="en-IN" sz="2000">
                <a:solidFill>
                  <a:schemeClr val="bg1"/>
                </a:solidFill>
              </a:rPr>
              <a:t>There are 8 market  in the APAC region where Atliq Exclusive Operates it’s Business</a:t>
            </a:r>
          </a:p>
        </p:txBody>
      </p:sp>
      <p:pic>
        <p:nvPicPr>
          <p:cNvPr id="11" name="Picture 10">
            <a:extLst>
              <a:ext uri="{FF2B5EF4-FFF2-40B4-BE49-F238E27FC236}">
                <a16:creationId xmlns:a16="http://schemas.microsoft.com/office/drawing/2014/main" id="{02F70B6C-422C-4974-979E-5DC8FF114807}"/>
              </a:ext>
            </a:extLst>
          </p:cNvPr>
          <p:cNvPicPr>
            <a:picLocks noChangeAspect="1"/>
          </p:cNvPicPr>
          <p:nvPr/>
        </p:nvPicPr>
        <p:blipFill rotWithShape="1">
          <a:blip r:embed="rId2">
            <a:extLst>
              <a:ext uri="{28A0092B-C50C-407E-A947-70E740481C1C}">
                <a14:useLocalDpi xmlns:a14="http://schemas.microsoft.com/office/drawing/2010/main" val="0"/>
              </a:ext>
            </a:extLst>
          </a:blip>
          <a:srcRect l="2422" t="681" r="2422" b="17435"/>
          <a:stretch/>
        </p:blipFill>
        <p:spPr>
          <a:xfrm>
            <a:off x="1546697" y="1985388"/>
            <a:ext cx="8142051" cy="4311734"/>
          </a:xfrm>
          <a:prstGeom prst="rect">
            <a:avLst/>
          </a:prstGeom>
        </p:spPr>
      </p:pic>
    </p:spTree>
    <p:extLst>
      <p:ext uri="{BB962C8B-B14F-4D97-AF65-F5344CB8AC3E}">
        <p14:creationId xmlns:p14="http://schemas.microsoft.com/office/powerpoint/2010/main" val="2060762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E643DD-63C7-4F15-A20B-2B742CB35E6C}"/>
              </a:ext>
            </a:extLst>
          </p:cNvPr>
          <p:cNvSpPr txBox="1"/>
          <p:nvPr/>
        </p:nvSpPr>
        <p:spPr>
          <a:xfrm>
            <a:off x="430128" y="1298278"/>
            <a:ext cx="11331744" cy="1908215"/>
          </a:xfrm>
          <a:prstGeom prst="rect">
            <a:avLst/>
          </a:prstGeom>
          <a:noFill/>
        </p:spPr>
        <p:txBody>
          <a:bodyPr wrap="square">
            <a:spAutoFit/>
          </a:bodyPr>
          <a:lstStyle/>
          <a:p>
            <a:r>
              <a:rPr lang="en-US" sz="2000" b="1">
                <a:solidFill>
                  <a:schemeClr val="bg1"/>
                </a:solidFill>
              </a:rPr>
              <a:t>2- What is the percentage of unique product increase in 2021 vs. 2020? The final output contains these fields, </a:t>
            </a:r>
          </a:p>
          <a:p>
            <a:r>
              <a:rPr lang="en-US" sz="2000" b="1">
                <a:solidFill>
                  <a:schemeClr val="bg1"/>
                </a:solidFill>
              </a:rPr>
              <a:t> unique_products_2020  </a:t>
            </a:r>
          </a:p>
          <a:p>
            <a:r>
              <a:rPr lang="en-US" sz="2000" b="1">
                <a:solidFill>
                  <a:schemeClr val="bg1"/>
                </a:solidFill>
              </a:rPr>
              <a:t>unique_products_2021</a:t>
            </a:r>
          </a:p>
          <a:p>
            <a:r>
              <a:rPr lang="en-US" sz="2000" b="1">
                <a:solidFill>
                  <a:schemeClr val="bg1"/>
                </a:solidFill>
              </a:rPr>
              <a:t>percentage_ chg</a:t>
            </a:r>
          </a:p>
          <a:p>
            <a:endParaRPr lang="en-US">
              <a:solidFill>
                <a:schemeClr val="bg1"/>
              </a:solidFill>
            </a:endParaRPr>
          </a:p>
        </p:txBody>
      </p:sp>
      <p:sp>
        <p:nvSpPr>
          <p:cNvPr id="5" name="TextBox 4">
            <a:extLst>
              <a:ext uri="{FF2B5EF4-FFF2-40B4-BE49-F238E27FC236}">
                <a16:creationId xmlns:a16="http://schemas.microsoft.com/office/drawing/2014/main" id="{68D1E7A1-0C86-4981-8BCD-2300554B219F}"/>
              </a:ext>
            </a:extLst>
          </p:cNvPr>
          <p:cNvSpPr txBox="1"/>
          <p:nvPr/>
        </p:nvSpPr>
        <p:spPr>
          <a:xfrm>
            <a:off x="5416164" y="3642467"/>
            <a:ext cx="1359672" cy="400110"/>
          </a:xfrm>
          <a:prstGeom prst="rect">
            <a:avLst/>
          </a:prstGeom>
          <a:noFill/>
        </p:spPr>
        <p:txBody>
          <a:bodyPr wrap="square">
            <a:spAutoFit/>
          </a:bodyPr>
          <a:lstStyle/>
          <a:p>
            <a:r>
              <a:rPr lang="en-IN">
                <a:solidFill>
                  <a:schemeClr val="bg1"/>
                </a:solidFill>
              </a:rPr>
              <a:t>RESULT</a:t>
            </a:r>
            <a:r>
              <a:rPr lang="en-IN" sz="2000">
                <a:solidFill>
                  <a:schemeClr val="bg1"/>
                </a:solidFill>
              </a:rPr>
              <a:t> </a:t>
            </a:r>
            <a:r>
              <a:rPr lang="en-IN"/>
              <a:t>–  </a:t>
            </a:r>
          </a:p>
        </p:txBody>
      </p:sp>
      <p:pic>
        <p:nvPicPr>
          <p:cNvPr id="13" name="Picture 12">
            <a:extLst>
              <a:ext uri="{FF2B5EF4-FFF2-40B4-BE49-F238E27FC236}">
                <a16:creationId xmlns:a16="http://schemas.microsoft.com/office/drawing/2014/main" id="{7D3A374A-B350-42BF-B89B-7878722994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25" y="3339239"/>
            <a:ext cx="4484536" cy="2468587"/>
          </a:xfrm>
          <a:prstGeom prst="rect">
            <a:avLst/>
          </a:prstGeom>
        </p:spPr>
      </p:pic>
      <p:pic>
        <p:nvPicPr>
          <p:cNvPr id="15" name="Picture 14">
            <a:extLst>
              <a:ext uri="{FF2B5EF4-FFF2-40B4-BE49-F238E27FC236}">
                <a16:creationId xmlns:a16="http://schemas.microsoft.com/office/drawing/2014/main" id="{4D7E7FBA-A2FB-4ECC-B7A7-3D03002C8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6212" y="3429000"/>
            <a:ext cx="4344813" cy="1238038"/>
          </a:xfrm>
          <a:prstGeom prst="rect">
            <a:avLst/>
          </a:prstGeom>
        </p:spPr>
      </p:pic>
      <p:sp>
        <p:nvSpPr>
          <p:cNvPr id="8" name="TextBox 7">
            <a:extLst>
              <a:ext uri="{FF2B5EF4-FFF2-40B4-BE49-F238E27FC236}">
                <a16:creationId xmlns:a16="http://schemas.microsoft.com/office/drawing/2014/main" id="{E74D8FFE-6D7F-420D-A604-42EE81F04F7B}"/>
              </a:ext>
            </a:extLst>
          </p:cNvPr>
          <p:cNvSpPr txBox="1"/>
          <p:nvPr/>
        </p:nvSpPr>
        <p:spPr>
          <a:xfrm>
            <a:off x="5463115" y="234434"/>
            <a:ext cx="6105524" cy="461665"/>
          </a:xfrm>
          <a:prstGeom prst="rect">
            <a:avLst/>
          </a:prstGeom>
          <a:noFill/>
        </p:spPr>
        <p:txBody>
          <a:bodyPr wrap="square">
            <a:spAutoFit/>
          </a:bodyPr>
          <a:lstStyle/>
          <a:p>
            <a:r>
              <a:rPr lang="en-IN" sz="2400" b="1">
                <a:solidFill>
                  <a:schemeClr val="bg1"/>
                </a:solidFill>
              </a:rPr>
              <a:t>AD-Hoc Request – 2 </a:t>
            </a:r>
          </a:p>
        </p:txBody>
      </p:sp>
      <p:sp>
        <p:nvSpPr>
          <p:cNvPr id="10" name="TextBox 9">
            <a:extLst>
              <a:ext uri="{FF2B5EF4-FFF2-40B4-BE49-F238E27FC236}">
                <a16:creationId xmlns:a16="http://schemas.microsoft.com/office/drawing/2014/main" id="{A7AD5E3B-37E8-411E-BF3F-1977E663DB95}"/>
              </a:ext>
            </a:extLst>
          </p:cNvPr>
          <p:cNvSpPr txBox="1"/>
          <p:nvPr/>
        </p:nvSpPr>
        <p:spPr>
          <a:xfrm>
            <a:off x="430128" y="2865349"/>
            <a:ext cx="6105524" cy="400110"/>
          </a:xfrm>
          <a:prstGeom prst="rect">
            <a:avLst/>
          </a:prstGeom>
          <a:noFill/>
        </p:spPr>
        <p:txBody>
          <a:bodyPr wrap="square">
            <a:spAutoFit/>
          </a:bodyPr>
          <a:lstStyle/>
          <a:p>
            <a:r>
              <a:rPr lang="en-IN" sz="2000">
                <a:solidFill>
                  <a:schemeClr val="bg1"/>
                </a:solidFill>
              </a:rPr>
              <a:t>Query</a:t>
            </a:r>
          </a:p>
        </p:txBody>
      </p:sp>
      <p:sp>
        <p:nvSpPr>
          <p:cNvPr id="9" name="Arrow: Right 8">
            <a:extLst>
              <a:ext uri="{FF2B5EF4-FFF2-40B4-BE49-F238E27FC236}">
                <a16:creationId xmlns:a16="http://schemas.microsoft.com/office/drawing/2014/main" id="{95D6787B-E253-4ED3-8717-3C31C0BD3C30}"/>
              </a:ext>
            </a:extLst>
          </p:cNvPr>
          <p:cNvSpPr/>
          <p:nvPr/>
        </p:nvSpPr>
        <p:spPr>
          <a:xfrm>
            <a:off x="6291064" y="3584253"/>
            <a:ext cx="880675" cy="51653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B8B0A27A-8261-4447-879B-7E0B65D79B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65" y="109538"/>
            <a:ext cx="1296760" cy="927705"/>
          </a:xfrm>
          <a:prstGeom prst="rect">
            <a:avLst/>
          </a:prstGeom>
        </p:spPr>
      </p:pic>
    </p:spTree>
    <p:extLst>
      <p:ext uri="{BB962C8B-B14F-4D97-AF65-F5344CB8AC3E}">
        <p14:creationId xmlns:p14="http://schemas.microsoft.com/office/powerpoint/2010/main" val="6419601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10447</TotalTime>
  <Words>676</Words>
  <Application>Microsoft Office PowerPoint</Application>
  <PresentationFormat>Widescreen</PresentationFormat>
  <Paragraphs>132</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Century Gothic</vt:lpstr>
      <vt:lpstr>Manrope</vt:lpstr>
      <vt:lpstr>Wingdings 3</vt:lpstr>
      <vt:lpstr>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sharmaprachi408@gmail.com</dc:creator>
  <cp:lastModifiedBy>Prachi Sharma</cp:lastModifiedBy>
  <cp:revision>59</cp:revision>
  <dcterms:created xsi:type="dcterms:W3CDTF">2024-06-26T12:41:01Z</dcterms:created>
  <dcterms:modified xsi:type="dcterms:W3CDTF">2024-07-23T16:11:35Z</dcterms:modified>
</cp:coreProperties>
</file>